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319" r:id="rId2"/>
    <p:sldId id="320" r:id="rId3"/>
    <p:sldId id="351" r:id="rId4"/>
    <p:sldId id="365" r:id="rId5"/>
    <p:sldId id="321" r:id="rId6"/>
    <p:sldId id="322" r:id="rId7"/>
    <p:sldId id="323" r:id="rId8"/>
    <p:sldId id="381" r:id="rId9"/>
    <p:sldId id="382" r:id="rId10"/>
    <p:sldId id="325" r:id="rId11"/>
    <p:sldId id="350" r:id="rId12"/>
    <p:sldId id="354" r:id="rId13"/>
    <p:sldId id="355" r:id="rId14"/>
    <p:sldId id="356" r:id="rId15"/>
    <p:sldId id="326" r:id="rId16"/>
    <p:sldId id="327" r:id="rId17"/>
    <p:sldId id="328" r:id="rId18"/>
    <p:sldId id="329" r:id="rId19"/>
    <p:sldId id="360" r:id="rId20"/>
    <p:sldId id="331" r:id="rId21"/>
    <p:sldId id="333" r:id="rId22"/>
    <p:sldId id="368" r:id="rId23"/>
    <p:sldId id="367" r:id="rId24"/>
    <p:sldId id="334" r:id="rId25"/>
    <p:sldId id="373" r:id="rId26"/>
    <p:sldId id="352" r:id="rId27"/>
    <p:sldId id="335" r:id="rId28"/>
    <p:sldId id="371" r:id="rId29"/>
    <p:sldId id="330" r:id="rId30"/>
    <p:sldId id="337" r:id="rId31"/>
    <p:sldId id="347" r:id="rId32"/>
    <p:sldId id="349" r:id="rId33"/>
    <p:sldId id="338" r:id="rId34"/>
    <p:sldId id="346" r:id="rId35"/>
    <p:sldId id="363" r:id="rId36"/>
    <p:sldId id="374" r:id="rId37"/>
    <p:sldId id="372" r:id="rId38"/>
    <p:sldId id="348" r:id="rId39"/>
    <p:sldId id="361" r:id="rId40"/>
    <p:sldId id="341" r:id="rId41"/>
    <p:sldId id="358" r:id="rId42"/>
    <p:sldId id="375" r:id="rId43"/>
    <p:sldId id="324" r:id="rId44"/>
  </p:sldIdLst>
  <p:sldSz cx="12192000" cy="6858000"/>
  <p:notesSz cx="6985000" cy="9271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7" d="100"/>
          <a:sy n="67" d="100"/>
        </p:scale>
        <p:origin x="56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nian\AppData\Local\Microsoft\Windows\INetCache\Content.Outlook\WMB61I3E\Biologics%20Overview%20-%202007%20to%202017%20SO.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dirty="0"/>
              <a:t>Spend on biologics</a:t>
            </a:r>
            <a:r>
              <a:rPr lang="en-US" baseline="0" dirty="0"/>
              <a:t> in Canada, 2007 to 2017 ($ billions)</a:t>
            </a:r>
            <a:endParaRPr lang="en-US" dirty="0"/>
          </a:p>
        </c:rich>
      </c:tx>
      <c:layout>
        <c:manualLayout>
          <c:xMode val="edge"/>
          <c:yMode val="edge"/>
          <c:x val="0.15957227042569569"/>
          <c:y val="5.4245683898696082E-3"/>
        </c:manualLayout>
      </c:layout>
      <c:overlay val="0"/>
      <c:spPr>
        <a:noFill/>
        <a:ln w="25400">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Annual Sales of Biologics in Canada (MAT June)</c:v>
          </c:tx>
          <c:spPr>
            <a:ln w="28575" cap="rnd" cmpd="sng" algn="ctr">
              <a:solidFill>
                <a:schemeClr val="accent3">
                  <a:shade val="95000"/>
                  <a:satMod val="105000"/>
                </a:schemeClr>
              </a:solidFill>
              <a:prstDash val="solid"/>
              <a:round/>
            </a:ln>
            <a:effectLst/>
          </c:spPr>
          <c:marker>
            <c:symbol val="circle"/>
            <c:size val="5"/>
            <c:spPr>
              <a:solidFill>
                <a:schemeClr val="accent3"/>
              </a:solidFill>
              <a:ln w="9525" cap="flat" cmpd="sng" algn="ctr">
                <a:solidFill>
                  <a:schemeClr val="accent3">
                    <a:shade val="95000"/>
                    <a:satMod val="105000"/>
                  </a:schemeClr>
                </a:solidFill>
                <a:prstDash val="solid"/>
                <a:round/>
              </a:ln>
              <a:effectLst/>
            </c:spPr>
          </c:marker>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'SLIDE 02'!$A$2:$A$12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'SLIDE 02'!$B$2:$B$12</c:f>
              <c:numCache>
                <c:formatCode>_("$"* #,##0_);_("$"* \(#,##0\);_("$"* "-"??_);_(@_)</c:formatCode>
                <c:ptCount val="11"/>
                <c:pt idx="0">
                  <c:v>1457265677</c:v>
                </c:pt>
                <c:pt idx="1">
                  <c:v>1697056757</c:v>
                </c:pt>
                <c:pt idx="2">
                  <c:v>2062466269</c:v>
                </c:pt>
                <c:pt idx="3">
                  <c:v>2385744093</c:v>
                </c:pt>
                <c:pt idx="4">
                  <c:v>2702490999</c:v>
                </c:pt>
                <c:pt idx="5">
                  <c:v>3033783717</c:v>
                </c:pt>
                <c:pt idx="6">
                  <c:v>3500007308</c:v>
                </c:pt>
                <c:pt idx="7">
                  <c:v>4155079779</c:v>
                </c:pt>
                <c:pt idx="8">
                  <c:v>4628015333</c:v>
                </c:pt>
                <c:pt idx="9">
                  <c:v>4737226717</c:v>
                </c:pt>
                <c:pt idx="10">
                  <c:v>5249666588</c:v>
                </c:pt>
              </c:numCache>
            </c:numRef>
          </c:val>
          <c:smooth val="0"/>
          <c:extLst>
            <c:ext xmlns:c16="http://schemas.microsoft.com/office/drawing/2014/chart" uri="{C3380CC4-5D6E-409C-BE32-E72D297353CC}">
              <c16:uniqueId val="{00000000-F6FA-4B72-8F32-358C460BAEE0}"/>
            </c:ext>
          </c:extLst>
        </c:ser>
        <c:dLbls>
          <c:showLegendKey val="0"/>
          <c:showVal val="0"/>
          <c:showCatName val="0"/>
          <c:showSerName val="0"/>
          <c:showPercent val="0"/>
          <c:showBubbleSize val="0"/>
        </c:dLbls>
        <c:marker val="1"/>
        <c:smooth val="0"/>
        <c:axId val="337098608"/>
        <c:axId val="337099000"/>
      </c:lineChart>
      <c:catAx>
        <c:axId val="33709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7099000"/>
        <c:crosses val="autoZero"/>
        <c:auto val="1"/>
        <c:lblAlgn val="ctr"/>
        <c:lblOffset val="100"/>
        <c:noMultiLvlLbl val="0"/>
      </c:catAx>
      <c:valAx>
        <c:axId val="33709900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7098608"/>
        <c:crosses val="autoZero"/>
        <c:crossBetween val="between"/>
        <c:dispUnits>
          <c:builtInUnit val="billions"/>
          <c:dispUnitsLbl>
            <c:layout>
              <c:manualLayout>
                <c:xMode val="edge"/>
                <c:yMode val="edge"/>
                <c:x val="2.7777807637526537E-2"/>
                <c:y val="0.33375014128018687"/>
              </c:manualLayout>
            </c:layout>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dirty="0"/>
                    <a:t>Spend</a:t>
                  </a:r>
                  <a:r>
                    <a:rPr lang="en-US" baseline="0" dirty="0"/>
                    <a:t> ($ bi</a:t>
                  </a:r>
                  <a:r>
                    <a:rPr lang="en-US" dirty="0"/>
                    <a:t>llions)</a:t>
                  </a:r>
                </a:p>
              </c:rich>
            </c:tx>
            <c:spPr>
              <a:noFill/>
              <a:ln w="25400">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dispUnitsLbl>
        </c:dispUnits>
      </c:valAx>
      <c:spPr>
        <a:noFill/>
        <a:ln w="25400">
          <a:noFill/>
        </a:ln>
        <a:effectLst/>
      </c:spPr>
    </c:plotArea>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rgbClr val="000000"/>
                </a:solidFill>
                <a:latin typeface="Calibri"/>
                <a:ea typeface="Calibri"/>
                <a:cs typeface="Calibri"/>
              </a:defRPr>
            </a:pPr>
            <a:r>
              <a:rPr lang="en-US" sz="1200" b="1" i="0" u="none" strike="noStrike" baseline="0" dirty="0">
                <a:solidFill>
                  <a:srgbClr val="000000"/>
                </a:solidFill>
                <a:latin typeface="Calibri"/>
                <a:cs typeface="Calibri"/>
              </a:rPr>
              <a:t>PERCENTAGE OF </a:t>
            </a:r>
          </a:p>
          <a:p>
            <a:pPr>
              <a:defRPr sz="1200" b="0" i="0" u="none" strike="noStrike" baseline="0">
                <a:solidFill>
                  <a:srgbClr val="000000"/>
                </a:solidFill>
                <a:latin typeface="Calibri"/>
                <a:ea typeface="Calibri"/>
                <a:cs typeface="Calibri"/>
              </a:defRPr>
            </a:pPr>
            <a:r>
              <a:rPr lang="en-US" sz="1200" b="1" i="0" u="none" strike="noStrike" baseline="0" dirty="0">
                <a:solidFill>
                  <a:srgbClr val="000000"/>
                </a:solidFill>
                <a:latin typeface="Calibri"/>
                <a:cs typeface="Calibri"/>
              </a:rPr>
              <a:t>TOTAL NUMBER OF CLAIMS</a:t>
            </a:r>
          </a:p>
        </c:rich>
      </c:tx>
      <c:layout>
        <c:manualLayout>
          <c:xMode val="edge"/>
          <c:yMode val="edge"/>
          <c:x val="0.20133250500511282"/>
          <c:y val="1.6472999984469796E-2"/>
        </c:manualLayout>
      </c:layout>
      <c:overlay val="0"/>
    </c:title>
    <c:autoTitleDeleted val="0"/>
    <c:view3D>
      <c:rotX val="30"/>
      <c:rotY val="140"/>
      <c:rAngAx val="0"/>
      <c:perspective val="0"/>
    </c:view3D>
    <c:floor>
      <c:thickness val="0"/>
    </c:floor>
    <c:sideWall>
      <c:thickness val="0"/>
    </c:sideWall>
    <c:backWall>
      <c:thickness val="0"/>
    </c:backWall>
    <c:plotArea>
      <c:layout>
        <c:manualLayout>
          <c:layoutTarget val="inner"/>
          <c:xMode val="edge"/>
          <c:yMode val="edge"/>
          <c:x val="2.9175029591889251E-3"/>
          <c:y val="0.19398205934932033"/>
          <c:w val="0.57245406824146983"/>
          <c:h val="0.47325087238743574"/>
        </c:manualLayout>
      </c:layout>
      <c:pie3DChart>
        <c:varyColors val="1"/>
        <c:ser>
          <c:idx val="0"/>
          <c:order val="0"/>
          <c:tx>
            <c:strRef>
              <c:f>'SLIDE 01'!$I$1</c:f>
              <c:strCache>
                <c:ptCount val="1"/>
                <c:pt idx="0">
                  <c:v>CLAIMS</c:v>
                </c:pt>
              </c:strCache>
            </c:strRef>
          </c:tx>
          <c:spPr>
            <a:solidFill>
              <a:srgbClr val="381D3D"/>
            </a:solidFill>
          </c:spPr>
          <c:explosion val="1"/>
          <c:dPt>
            <c:idx val="0"/>
            <c:bubble3D val="0"/>
            <c:extLst>
              <c:ext xmlns:c16="http://schemas.microsoft.com/office/drawing/2014/chart" uri="{C3380CC4-5D6E-409C-BE32-E72D297353CC}">
                <c16:uniqueId val="{00000000-CD55-48CE-AAE1-1E34400005D2}"/>
              </c:ext>
            </c:extLst>
          </c:dPt>
          <c:dPt>
            <c:idx val="1"/>
            <c:bubble3D val="0"/>
            <c:spPr>
              <a:solidFill>
                <a:srgbClr val="9D99A8"/>
              </a:solidFill>
            </c:spPr>
            <c:extLst>
              <c:ext xmlns:c16="http://schemas.microsoft.com/office/drawing/2014/chart" uri="{C3380CC4-5D6E-409C-BE32-E72D297353CC}">
                <c16:uniqueId val="{00000002-CD55-48CE-AAE1-1E34400005D2}"/>
              </c:ext>
            </c:extLst>
          </c:dPt>
          <c:dPt>
            <c:idx val="2"/>
            <c:bubble3D val="0"/>
            <c:spPr>
              <a:solidFill>
                <a:srgbClr val="EFC137"/>
              </a:solidFill>
            </c:spPr>
            <c:extLst>
              <c:ext xmlns:c16="http://schemas.microsoft.com/office/drawing/2014/chart" uri="{C3380CC4-5D6E-409C-BE32-E72D297353CC}">
                <c16:uniqueId val="{00000004-CD55-48CE-AAE1-1E34400005D2}"/>
              </c:ext>
            </c:extLst>
          </c:dPt>
          <c:dLbls>
            <c:dLbl>
              <c:idx val="0"/>
              <c:layout>
                <c:manualLayout>
                  <c:x val="0.15651558905502522"/>
                  <c:y val="-6.8103274776458528E-2"/>
                </c:manualLayout>
              </c:layout>
              <c:tx>
                <c:rich>
                  <a:bodyPr/>
                  <a:lstStyle/>
                  <a:p>
                    <a:pPr>
                      <a:defRPr sz="1000" b="1" i="0" u="none" strike="noStrike" baseline="0">
                        <a:solidFill>
                          <a:schemeClr val="bg1"/>
                        </a:solidFill>
                        <a:latin typeface="Calibri"/>
                        <a:ea typeface="Calibri"/>
                        <a:cs typeface="Calibri"/>
                      </a:defRPr>
                    </a:pPr>
                    <a:r>
                      <a:rPr lang="en-US" dirty="0"/>
                      <a:t>Branded Small</a:t>
                    </a:r>
                    <a:r>
                      <a:rPr lang="en-US" baseline="0" dirty="0"/>
                      <a:t> Molecule
</a:t>
                    </a:r>
                  </a:p>
                </c:rich>
              </c:tx>
              <c:numFmt formatCode="0%" sourceLinked="0"/>
              <c:spPr/>
              <c:dLblPos val="bestFit"/>
              <c:showLegendKey val="0"/>
              <c:showVal val="0"/>
              <c:showCatName val="1"/>
              <c:showSerName val="0"/>
              <c:showPercent val="1"/>
              <c:showBubbleSize val="0"/>
              <c:extLst>
                <c:ext xmlns:c15="http://schemas.microsoft.com/office/drawing/2012/chart" uri="{CE6537A1-D6FC-4f65-9D91-7224C49458BB}">
                  <c15:layout>
                    <c:manualLayout>
                      <c:w val="0.31128666265075738"/>
                      <c:h val="0.31536087710723287"/>
                    </c:manualLayout>
                  </c15:layout>
                  <c15:showDataLabelsRange val="0"/>
                </c:ext>
                <c:ext xmlns:c16="http://schemas.microsoft.com/office/drawing/2014/chart" uri="{C3380CC4-5D6E-409C-BE32-E72D297353CC}">
                  <c16:uniqueId val="{00000000-CD55-48CE-AAE1-1E34400005D2}"/>
                </c:ext>
              </c:extLst>
            </c:dLbl>
            <c:dLbl>
              <c:idx val="1"/>
              <c:layout>
                <c:manualLayout>
                  <c:x val="-0.16032678762495883"/>
                  <c:y val="0.31260889566142436"/>
                </c:manualLayout>
              </c:layout>
              <c:tx>
                <c:rich>
                  <a:bodyPr/>
                  <a:lstStyle/>
                  <a:p>
                    <a:pPr>
                      <a:defRPr sz="1000" b="1" i="0" u="none" strike="noStrike" baseline="0">
                        <a:solidFill>
                          <a:schemeClr val="bg1"/>
                        </a:solidFill>
                        <a:latin typeface="Calibri"/>
                        <a:ea typeface="Calibri"/>
                        <a:cs typeface="Calibri"/>
                      </a:defRPr>
                    </a:pPr>
                    <a:r>
                      <a:rPr lang="en-US" dirty="0"/>
                      <a:t>Generic Small Molecule</a:t>
                    </a:r>
                    <a:r>
                      <a:rPr lang="en-US" baseline="0" dirty="0"/>
                      <a:t>
</a:t>
                    </a:r>
                  </a:p>
                </c:rich>
              </c:tx>
              <c:numFmt formatCode="0%" sourceLinked="0"/>
              <c:spPr>
                <a:noFill/>
                <a:ln w="25400">
                  <a:noFill/>
                </a:ln>
              </c:spPr>
              <c:dLblPos val="bestFit"/>
              <c:showLegendKey val="0"/>
              <c:showVal val="0"/>
              <c:showCatName val="1"/>
              <c:showSerName val="0"/>
              <c:showPercent val="1"/>
              <c:showBubbleSize val="0"/>
              <c:extLst>
                <c:ext xmlns:c15="http://schemas.microsoft.com/office/drawing/2012/chart" uri="{CE6537A1-D6FC-4f65-9D91-7224C49458BB}">
                  <c15:layout>
                    <c:manualLayout>
                      <c:w val="0.37166513133645324"/>
                      <c:h val="0.31536087710723287"/>
                    </c:manualLayout>
                  </c15:layout>
                  <c15:showDataLabelsRange val="0"/>
                </c:ext>
                <c:ext xmlns:c16="http://schemas.microsoft.com/office/drawing/2014/chart" uri="{C3380CC4-5D6E-409C-BE32-E72D297353CC}">
                  <c16:uniqueId val="{00000002-CD55-48CE-AAE1-1E34400005D2}"/>
                </c:ext>
              </c:extLst>
            </c:dLbl>
            <c:dLbl>
              <c:idx val="2"/>
              <c:layout>
                <c:manualLayout>
                  <c:x val="-8.832902937486611E-3"/>
                  <c:y val="1.4963629567867514E-2"/>
                </c:manualLayout>
              </c:layout>
              <c:tx>
                <c:rich>
                  <a:bodyPr wrap="square" lIns="38100" tIns="19050" rIns="38100" bIns="19050" anchor="ctr">
                    <a:spAutoFit/>
                  </a:bodyPr>
                  <a:lstStyle/>
                  <a:p>
                    <a:pPr>
                      <a:defRPr sz="1000" b="1" i="0" u="none" strike="noStrike" baseline="0">
                        <a:solidFill>
                          <a:schemeClr val="tx1"/>
                        </a:solidFill>
                        <a:latin typeface="Calibri"/>
                        <a:ea typeface="Calibri"/>
                        <a:cs typeface="Calibri"/>
                      </a:defRPr>
                    </a:pPr>
                    <a:r>
                      <a:rPr lang="en-US" baseline="0" dirty="0">
                        <a:solidFill>
                          <a:srgbClr val="3C2034"/>
                        </a:solidFill>
                      </a:rPr>
                      <a:t>Biologic</a:t>
                    </a:r>
                  </a:p>
                </c:rich>
              </c:tx>
              <c:numFmt formatCode="0%" sourceLinked="0"/>
              <c:spPr>
                <a:noFill/>
                <a:ln w="25400">
                  <a:noFill/>
                </a:ln>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CD55-48CE-AAE1-1E34400005D2}"/>
                </c:ext>
              </c:extLst>
            </c:dLbl>
            <c:numFmt formatCode="0%" sourceLinked="0"/>
            <c:spPr>
              <a:noFill/>
              <a:ln w="25400">
                <a:noFill/>
              </a:ln>
            </c:spPr>
            <c:txPr>
              <a:bodyPr wrap="square" lIns="38100" tIns="19050" rIns="38100" bIns="19050" anchor="ctr">
                <a:spAutoFit/>
              </a:bodyPr>
              <a:lstStyle/>
              <a:p>
                <a:pPr>
                  <a:defRPr sz="1000" b="1" i="0" u="none" strike="noStrike" baseline="0">
                    <a:solidFill>
                      <a:schemeClr val="bg1"/>
                    </a:solidFill>
                    <a:latin typeface="Calibri"/>
                    <a:ea typeface="Calibri"/>
                    <a:cs typeface="Calibri"/>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'SLIDE 01'!$A$2:$A$4</c:f>
              <c:strCache>
                <c:ptCount val="3"/>
                <c:pt idx="0">
                  <c:v>BRAND</c:v>
                </c:pt>
                <c:pt idx="1">
                  <c:v>GENERIC</c:v>
                </c:pt>
                <c:pt idx="2">
                  <c:v>BIOLOGIC</c:v>
                </c:pt>
              </c:strCache>
            </c:strRef>
          </c:cat>
          <c:val>
            <c:numRef>
              <c:f>'SLIDE 01'!$C$2:$C$4</c:f>
              <c:numCache>
                <c:formatCode>_(* #,##0_);_(* \(#,##0\);_(* "-"??_);_(@_)</c:formatCode>
                <c:ptCount val="3"/>
                <c:pt idx="0">
                  <c:v>153876854</c:v>
                </c:pt>
                <c:pt idx="1">
                  <c:v>417858158</c:v>
                </c:pt>
                <c:pt idx="2">
                  <c:v>5139878</c:v>
                </c:pt>
              </c:numCache>
            </c:numRef>
          </c:val>
          <c:extLst>
            <c:ext xmlns:c16="http://schemas.microsoft.com/office/drawing/2014/chart" uri="{C3380CC4-5D6E-409C-BE32-E72D297353CC}">
              <c16:uniqueId val="{00000005-CD55-48CE-AAE1-1E34400005D2}"/>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rgbClr val="000000"/>
                </a:solidFill>
                <a:latin typeface="Calibri"/>
                <a:ea typeface="Calibri"/>
                <a:cs typeface="Calibri"/>
              </a:defRPr>
            </a:pPr>
            <a:r>
              <a:rPr lang="en-US" sz="1200" b="1" i="0" u="none" strike="noStrike" baseline="0" dirty="0">
                <a:solidFill>
                  <a:srgbClr val="000000"/>
                </a:solidFill>
                <a:latin typeface="Calibri"/>
                <a:cs typeface="Calibri"/>
              </a:rPr>
              <a:t>PERCENTAGE OF </a:t>
            </a:r>
          </a:p>
          <a:p>
            <a:pPr>
              <a:defRPr sz="1000" b="0" i="0" u="none" strike="noStrike" kern="1200" baseline="0">
                <a:solidFill>
                  <a:srgbClr val="000000"/>
                </a:solidFill>
                <a:latin typeface="Calibri"/>
                <a:ea typeface="Calibri"/>
                <a:cs typeface="Calibri"/>
              </a:defRPr>
            </a:pPr>
            <a:r>
              <a:rPr lang="en-US" sz="1200" b="1" i="0" u="none" strike="noStrike" baseline="0" dirty="0">
                <a:solidFill>
                  <a:srgbClr val="000000"/>
                </a:solidFill>
                <a:latin typeface="Calibri"/>
                <a:cs typeface="Calibri"/>
              </a:rPr>
              <a:t>TOTAL MARKET SPEND</a:t>
            </a:r>
          </a:p>
        </c:rich>
      </c:tx>
      <c:layout>
        <c:manualLayout>
          <c:xMode val="edge"/>
          <c:yMode val="edge"/>
          <c:x val="0.49902661011941446"/>
          <c:y val="0.19493576329374926"/>
        </c:manualLayout>
      </c:layout>
      <c:overlay val="0"/>
      <c:spPr>
        <a:noFill/>
        <a:ln>
          <a:noFill/>
        </a:ln>
        <a:effectLst/>
      </c:spPr>
    </c:title>
    <c:autoTitleDeleted val="0"/>
    <c:view3D>
      <c:rotX val="30"/>
      <c:rotY val="0"/>
      <c:rAngAx val="0"/>
      <c:perspective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802825215350509"/>
          <c:y val="0.42478941650592567"/>
          <c:w val="0.78846995994328761"/>
          <c:h val="0.57440645215205333"/>
        </c:manualLayout>
      </c:layout>
      <c:pie3DChart>
        <c:varyColors val="1"/>
        <c:ser>
          <c:idx val="0"/>
          <c:order val="0"/>
          <c:tx>
            <c:strRef>
              <c:f>'SLIDE 01'!$F$1</c:f>
              <c:strCache>
                <c:ptCount val="1"/>
                <c:pt idx="0">
                  <c:v>SALES</c:v>
                </c:pt>
              </c:strCache>
            </c:strRef>
          </c:tx>
          <c:dPt>
            <c:idx val="0"/>
            <c:bubble3D val="0"/>
            <c:spPr>
              <a:solidFill>
                <a:srgbClr val="48273F"/>
              </a:solidFill>
              <a:ln>
                <a:noFill/>
              </a:ln>
              <a:effectLst/>
              <a:sp3d/>
            </c:spPr>
            <c:extLst>
              <c:ext xmlns:c16="http://schemas.microsoft.com/office/drawing/2014/chart" uri="{C3380CC4-5D6E-409C-BE32-E72D297353CC}">
                <c16:uniqueId val="{00000001-A0B5-4405-AD1E-21413D1DD867}"/>
              </c:ext>
            </c:extLst>
          </c:dPt>
          <c:dPt>
            <c:idx val="1"/>
            <c:bubble3D val="0"/>
            <c:spPr>
              <a:solidFill>
                <a:schemeClr val="bg1">
                  <a:lumMod val="65000"/>
                </a:schemeClr>
              </a:solidFill>
              <a:ln>
                <a:noFill/>
              </a:ln>
              <a:effectLst/>
              <a:sp3d/>
            </c:spPr>
            <c:extLst>
              <c:ext xmlns:c16="http://schemas.microsoft.com/office/drawing/2014/chart" uri="{C3380CC4-5D6E-409C-BE32-E72D297353CC}">
                <c16:uniqueId val="{00000003-A0B5-4405-AD1E-21413D1DD867}"/>
              </c:ext>
            </c:extLst>
          </c:dPt>
          <c:dPt>
            <c:idx val="2"/>
            <c:bubble3D val="0"/>
            <c:spPr>
              <a:solidFill>
                <a:srgbClr val="EFC137"/>
              </a:solidFill>
              <a:ln>
                <a:noFill/>
              </a:ln>
              <a:effectLst/>
              <a:sp3d/>
            </c:spPr>
            <c:extLst>
              <c:ext xmlns:c16="http://schemas.microsoft.com/office/drawing/2014/chart" uri="{C3380CC4-5D6E-409C-BE32-E72D297353CC}">
                <c16:uniqueId val="{00000005-A0B5-4405-AD1E-21413D1DD867}"/>
              </c:ext>
            </c:extLst>
          </c:dPt>
          <c:dLbls>
            <c:dLbl>
              <c:idx val="0"/>
              <c:layout>
                <c:manualLayout>
                  <c:x val="-0.22080852371162885"/>
                  <c:y val="-0.10897642522260709"/>
                </c:manualLayout>
              </c:layout>
              <c:tx>
                <c:rich>
                  <a:bodyPr rot="0" spcFirstLastPara="1" vertOverflow="ellipsis" vert="horz" wrap="square" anchor="ctr" anchorCtr="1"/>
                  <a:lstStyle/>
                  <a:p>
                    <a:pPr>
                      <a:defRPr sz="1000" b="1" i="0" u="none" strike="noStrike" kern="1200" baseline="0">
                        <a:solidFill>
                          <a:schemeClr val="bg1"/>
                        </a:solidFill>
                        <a:latin typeface="Calibri"/>
                        <a:ea typeface="Calibri"/>
                        <a:cs typeface="Calibri"/>
                      </a:defRPr>
                    </a:pPr>
                    <a:r>
                      <a:rPr lang="en-US" dirty="0"/>
                      <a:t>Branded</a:t>
                    </a:r>
                    <a:r>
                      <a:rPr lang="en-US" baseline="0" dirty="0"/>
                      <a:t> Small Molecule</a:t>
                    </a:r>
                    <a:endParaRPr lang="en-US"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9359396108050917"/>
                      <c:h val="0.21451077604217297"/>
                    </c:manualLayout>
                  </c15:layout>
                  <c15:showDataLabelsRange val="0"/>
                </c:ext>
                <c:ext xmlns:c16="http://schemas.microsoft.com/office/drawing/2014/chart" uri="{C3380CC4-5D6E-409C-BE32-E72D297353CC}">
                  <c16:uniqueId val="{00000001-A0B5-4405-AD1E-21413D1DD867}"/>
                </c:ext>
              </c:extLst>
            </c:dLbl>
            <c:dLbl>
              <c:idx val="1"/>
              <c:layout>
                <c:manualLayout>
                  <c:x val="0.16643712669429611"/>
                  <c:y val="-0.18029255713766773"/>
                </c:manualLayout>
              </c:layout>
              <c:tx>
                <c:rich>
                  <a:bodyPr rot="0" spcFirstLastPara="1" vertOverflow="ellipsis" vert="horz" wrap="square" anchor="ctr" anchorCtr="1"/>
                  <a:lstStyle/>
                  <a:p>
                    <a:pPr>
                      <a:defRPr sz="1000" b="1" i="0" u="none" strike="noStrike" kern="1200" baseline="0">
                        <a:solidFill>
                          <a:schemeClr val="bg1"/>
                        </a:solidFill>
                        <a:latin typeface="Calibri"/>
                        <a:ea typeface="Calibri"/>
                        <a:cs typeface="Calibri"/>
                      </a:defRPr>
                    </a:pPr>
                    <a:r>
                      <a:rPr lang="en-US" dirty="0"/>
                      <a:t>Generic Small</a:t>
                    </a:r>
                    <a:r>
                      <a:rPr lang="en-US" baseline="0" dirty="0"/>
                      <a:t> Molecule
</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30932676602283976"/>
                      <c:h val="0.28059920149672463"/>
                    </c:manualLayout>
                  </c15:layout>
                  <c15:showDataLabelsRange val="0"/>
                </c:ext>
                <c:ext xmlns:c16="http://schemas.microsoft.com/office/drawing/2014/chart" uri="{C3380CC4-5D6E-409C-BE32-E72D297353CC}">
                  <c16:uniqueId val="{00000003-A0B5-4405-AD1E-21413D1DD867}"/>
                </c:ext>
              </c:extLst>
            </c:dLbl>
            <c:dLbl>
              <c:idx val="2"/>
              <c:layout>
                <c:manualLayout>
                  <c:x val="0.18082459249789354"/>
                  <c:y val="0.10645421680780469"/>
                </c:manualLayout>
              </c:layout>
              <c:tx>
                <c:rich>
                  <a:bodyPr rot="0" spcFirstLastPara="1" vertOverflow="ellipsis" vert="horz" wrap="square" anchor="ctr" anchorCtr="1"/>
                  <a:lstStyle/>
                  <a:p>
                    <a:pPr>
                      <a:defRPr sz="1000" b="1" i="0" u="none" strike="noStrike" kern="1200" baseline="0">
                        <a:solidFill>
                          <a:srgbClr val="5A3850"/>
                        </a:solidFill>
                        <a:latin typeface="Calibri"/>
                        <a:ea typeface="Calibri"/>
                        <a:cs typeface="Calibri"/>
                      </a:defRPr>
                    </a:pPr>
                    <a:r>
                      <a:rPr lang="en-US" b="1" dirty="0">
                        <a:solidFill>
                          <a:srgbClr val="3C2034"/>
                        </a:solidFill>
                      </a:rPr>
                      <a:t>Biologic</a:t>
                    </a:r>
                    <a:endParaRPr lang="en-US" b="1" baseline="0" dirty="0">
                      <a:solidFill>
                        <a:srgbClr val="3C2034"/>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A0B5-4405-AD1E-21413D1DD867}"/>
                </c:ext>
              </c:extLst>
            </c:dLbl>
            <c:spPr>
              <a:noFill/>
              <a:ln w="25400">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Calibri"/>
                    <a:ea typeface="Calibri"/>
                    <a:cs typeface="Calibri"/>
                  </a:defRPr>
                </a:pPr>
                <a:endParaRPr lang="en-US"/>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'SLIDE 01'!$E$2:$E$4</c:f>
              <c:strCache>
                <c:ptCount val="3"/>
                <c:pt idx="0">
                  <c:v>BRAND</c:v>
                </c:pt>
                <c:pt idx="1">
                  <c:v>GENERIC</c:v>
                </c:pt>
                <c:pt idx="2">
                  <c:v>BIOLOGIC</c:v>
                </c:pt>
              </c:strCache>
            </c:strRef>
          </c:cat>
          <c:val>
            <c:numRef>
              <c:f>'SLIDE 01'!$F$2:$F$4</c:f>
              <c:numCache>
                <c:formatCode>_("$"* #,##0_);_("$"* \(#,##0\);_("$"* "-"??_);_(@_)</c:formatCode>
                <c:ptCount val="3"/>
                <c:pt idx="0">
                  <c:v>12806446346</c:v>
                </c:pt>
                <c:pt idx="1">
                  <c:v>5459309799</c:v>
                </c:pt>
                <c:pt idx="2">
                  <c:v>5249666588</c:v>
                </c:pt>
              </c:numCache>
            </c:numRef>
          </c:val>
          <c:extLst>
            <c:ext xmlns:c16="http://schemas.microsoft.com/office/drawing/2014/chart" uri="{C3380CC4-5D6E-409C-BE32-E72D297353CC}">
              <c16:uniqueId val="{00000006-A0B5-4405-AD1E-21413D1DD867}"/>
            </c:ext>
          </c:extLst>
        </c:ser>
        <c:dLbls>
          <c:showLegendKey val="0"/>
          <c:showVal val="0"/>
          <c:showCatName val="0"/>
          <c:showSerName val="0"/>
          <c:showPercent val="0"/>
          <c:showBubbleSize val="0"/>
          <c:showLeaderLines val="1"/>
        </c:dLbls>
      </c:pie3D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1FAFB6-7283-4BA0-B6F5-233E3AF3248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A9902780-03E4-43B8-BA62-08578077A2D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Clinic Practice</a:t>
          </a:r>
        </a:p>
      </dgm:t>
    </dgm:pt>
    <dgm:pt modelId="{35324F10-6BEC-4712-977F-B10F82F3AB85}" type="sib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691B236-0852-4922-B1F9-AFA79CC552FB}" type="parTrans" cxnId="{41767051-326A-4FEE-8D30-53AA242EF9D5}">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19E1896-E0F8-4398-97DF-5111BC3D73FC}">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Extrapolation</a:t>
          </a:r>
        </a:p>
      </dgm:t>
    </dgm:pt>
    <dgm:pt modelId="{857C07B4-0F87-45BD-B65C-D926848F22EC}" type="sib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4EE86BCF-9AAF-451B-9E88-09FA39A31EA1}" type="parTrans" cxnId="{4C5B64F2-0347-418F-8DD1-300AECDBE6D9}">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25FE3D0A-71B2-46B7-8E1A-2143D4E6DCF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Regulatory</a:t>
          </a:r>
        </a:p>
      </dgm:t>
    </dgm:pt>
    <dgm:pt modelId="{D732AB6B-2211-4E49-A470-8A57DEDB168A}" type="sibTrans" cxnId="{911A8FAC-89C3-4F16-9711-A0E30F760722}">
      <dgm:prSet/>
      <dgm:spPr/>
      <dgm:t>
        <a:bodyPr/>
        <a:lstStyle/>
        <a:p>
          <a:pPr algn="ctr"/>
          <a:endParaRPr lang="en-US"/>
        </a:p>
      </dgm:t>
    </dgm:pt>
    <dgm:pt modelId="{606FB4C8-A1A4-40A7-A3BE-69810E8C56C2}" type="parTrans" cxnId="{911A8FAC-89C3-4F16-9711-A0E30F760722}">
      <dgm:prSet/>
      <dgm:spPr/>
      <dgm:t>
        <a:bodyPr/>
        <a:lstStyle/>
        <a:p>
          <a:pPr algn="ctr"/>
          <a:endParaRPr lang="en-US"/>
        </a:p>
      </dgm:t>
    </dgm:pt>
    <dgm:pt modelId="{05F80A9A-B572-4A6A-93E3-D543DAFFF8C3}">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Comparability</a:t>
          </a:r>
        </a:p>
      </dgm:t>
    </dgm:pt>
    <dgm:pt modelId="{412071D6-30BB-40E4-AE5C-73A9576F3E71}" type="sib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6EFC0C66-BC50-450C-B67C-67914A62C770}" type="parTrans" cxnId="{F84EFFEC-1DCE-4781-9BB1-CAB7FCB1E9E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B271C0C4-1AD9-4EE9-AB0E-244AD554B4BD}">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Variability</a:t>
          </a:r>
        </a:p>
      </dgm:t>
    </dgm:pt>
    <dgm:pt modelId="{733FC470-F3B7-4516-B12A-38E3E6703067}" type="sib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6B079FA-F4B1-45A4-A0E8-3DF26B2D139E}" type="parTrans" cxnId="{E9B82F74-177B-435B-9DDB-847B7A763D03}">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E7250C86-372F-4416-9A56-33964CFC25C9}">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Production</a:t>
          </a:r>
        </a:p>
      </dgm:t>
    </dgm:pt>
    <dgm:pt modelId="{6BCE1BF8-0866-44B8-A31F-4AAECFE26F8A}" type="sib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7F7AA21-9550-4B47-BA36-02CD3B47B4B6}" type="parTrans" cxnId="{B787D413-3A9A-4484-AA2C-876E41C7EAB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049552C8-16DD-4CFE-BE4C-DBD97383B5A8}">
      <dgm:prSet phldrT="[Text]" custT="1"/>
      <dgm:spPr>
        <a:solidFill>
          <a:schemeClr val="bg1"/>
        </a:solidFill>
      </dgm:spPr>
      <dgm:t>
        <a:bodyPr/>
        <a:lstStyle/>
        <a:p>
          <a:pPr algn="ctr"/>
          <a:r>
            <a:rPr lang="en-US" sz="1500" b="1">
              <a:solidFill>
                <a:schemeClr val="tx1">
                  <a:lumMod val="75000"/>
                  <a:lumOff val="25000"/>
                </a:schemeClr>
              </a:solidFill>
              <a:latin typeface="Arial" panose="020B0604020202020204" pitchFamily="34" charset="0"/>
              <a:cs typeface="Arial" panose="020B0604020202020204" pitchFamily="34" charset="0"/>
            </a:rPr>
            <a:t>Biosimilars</a:t>
          </a:r>
        </a:p>
      </dgm:t>
    </dgm:pt>
    <dgm:pt modelId="{112CEC28-EE3F-4538-A9BE-48A9837D9748}" type="sib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E94AFA1-5BBE-4CC2-AE52-D40701FE0B37}" type="parTrans" cxnId="{2E2CE1A8-1E32-4FE2-838A-83975F91248B}">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F68B2402-20F9-4186-A7DB-45F0D4BD4A76}">
      <dgm:prSet phldrT="[Text]" custT="1"/>
      <dgm:spPr>
        <a:solidFill>
          <a:schemeClr val="tx1">
            <a:lumMod val="65000"/>
            <a:lumOff val="35000"/>
          </a:schemeClr>
        </a:solidFill>
      </dgm:spPr>
      <dgm:t>
        <a:bodyPr/>
        <a:lstStyle/>
        <a:p>
          <a:pPr algn="ctr"/>
          <a:r>
            <a:rPr lang="en-US" sz="1500" b="0">
              <a:solidFill>
                <a:schemeClr val="bg1"/>
              </a:solidFill>
              <a:latin typeface="Arial" panose="020B0604020202020204" pitchFamily="34" charset="0"/>
              <a:cs typeface="Arial" panose="020B0604020202020204" pitchFamily="34" charset="0"/>
            </a:rPr>
            <a:t>Biologics</a:t>
          </a:r>
        </a:p>
      </dgm:t>
    </dgm:pt>
    <dgm:pt modelId="{F447ECF9-FD16-478E-9520-136E8A1F15CF}" type="sib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971F3098-00E9-4542-8582-50AF5A798A04}" type="parTrans" cxnId="{F664CEC9-5486-487E-B1F0-9988C6BE157A}">
      <dgm:prSet/>
      <dgm:spPr/>
      <dgm:t>
        <a:bodyPr/>
        <a:lstStyle/>
        <a:p>
          <a:pPr algn="ctr"/>
          <a:endParaRPr lang="en-US" sz="1500">
            <a:solidFill>
              <a:schemeClr val="tx2"/>
            </a:solidFill>
            <a:latin typeface="Arial" panose="020B0604020202020204" pitchFamily="34" charset="0"/>
            <a:cs typeface="Arial" panose="020B0604020202020204" pitchFamily="34" charset="0"/>
          </a:endParaRPr>
        </a:p>
      </dgm:t>
    </dgm:pt>
    <dgm:pt modelId="{DBAFDD65-65AE-478E-ABE7-DFAEF3A22147}" type="pres">
      <dgm:prSet presAssocID="{171FAFB6-7283-4BA0-B6F5-233E3AF3248F}" presName="Name0" presStyleCnt="0">
        <dgm:presLayoutVars>
          <dgm:dir/>
          <dgm:resizeHandles val="exact"/>
        </dgm:presLayoutVars>
      </dgm:prSet>
      <dgm:spPr/>
    </dgm:pt>
    <dgm:pt modelId="{E4989FE2-87CE-446B-8A85-38DB870D15B8}" type="pres">
      <dgm:prSet presAssocID="{A9902780-03E4-43B8-BA62-08578077A2D6}" presName="parTxOnly" presStyleLbl="node1" presStyleIdx="0" presStyleCnt="8" custScaleX="12537" custLinFactNeighborX="88299">
        <dgm:presLayoutVars>
          <dgm:bulletEnabled val="1"/>
        </dgm:presLayoutVars>
      </dgm:prSet>
      <dgm:spPr>
        <a:prstGeom prst="rect">
          <a:avLst/>
        </a:prstGeom>
      </dgm:spPr>
    </dgm:pt>
    <dgm:pt modelId="{C6C43098-97A0-4335-B60F-249C21975E16}" type="pres">
      <dgm:prSet presAssocID="{35324F10-6BEC-4712-977F-B10F82F3AB85}" presName="parSpace" presStyleCnt="0"/>
      <dgm:spPr/>
    </dgm:pt>
    <dgm:pt modelId="{FDD207F4-44A4-4050-A7A7-8C36DB515A0C}" type="pres">
      <dgm:prSet presAssocID="{F19E1896-E0F8-4398-97DF-5111BC3D73FC}" presName="parTxOnly" presStyleLbl="node1" presStyleIdx="1" presStyleCnt="8" custScaleX="12537" custLinFactNeighborX="62987">
        <dgm:presLayoutVars>
          <dgm:bulletEnabled val="1"/>
        </dgm:presLayoutVars>
      </dgm:prSet>
      <dgm:spPr>
        <a:prstGeom prst="rect">
          <a:avLst/>
        </a:prstGeom>
      </dgm:spPr>
    </dgm:pt>
    <dgm:pt modelId="{B40FF853-5FF7-4105-A9CC-EBBC04A94E66}" type="pres">
      <dgm:prSet presAssocID="{857C07B4-0F87-45BD-B65C-D926848F22EC}" presName="parSpace" presStyleCnt="0"/>
      <dgm:spPr/>
    </dgm:pt>
    <dgm:pt modelId="{3EE94409-6DEF-48F3-AD90-11A70D5D3AF6}" type="pres">
      <dgm:prSet presAssocID="{25FE3D0A-71B2-46B7-8E1A-2143D4E6DCF6}" presName="parTxOnly" presStyleLbl="node1" presStyleIdx="2" presStyleCnt="8" custScaleX="12537" custLinFactNeighborX="37776">
        <dgm:presLayoutVars>
          <dgm:bulletEnabled val="1"/>
        </dgm:presLayoutVars>
      </dgm:prSet>
      <dgm:spPr>
        <a:prstGeom prst="rect">
          <a:avLst/>
        </a:prstGeom>
      </dgm:spPr>
    </dgm:pt>
    <dgm:pt modelId="{4C5A1C9D-D01A-4D80-9C6F-A0C56AD6F328}" type="pres">
      <dgm:prSet presAssocID="{D732AB6B-2211-4E49-A470-8A57DEDB168A}" presName="parSpace" presStyleCnt="0"/>
      <dgm:spPr/>
    </dgm:pt>
    <dgm:pt modelId="{45FC326B-B584-42AB-AF36-0D78270F9283}" type="pres">
      <dgm:prSet presAssocID="{05F80A9A-B572-4A6A-93E3-D543DAFFF8C3}" presName="parTxOnly" presStyleLbl="node1" presStyleIdx="3" presStyleCnt="8" custScaleX="12537" custLinFactNeighborX="12730">
        <dgm:presLayoutVars>
          <dgm:bulletEnabled val="1"/>
        </dgm:presLayoutVars>
      </dgm:prSet>
      <dgm:spPr>
        <a:prstGeom prst="rect">
          <a:avLst/>
        </a:prstGeom>
      </dgm:spPr>
    </dgm:pt>
    <dgm:pt modelId="{3BF1B1FB-6CD2-4309-B5AA-BF70448278CF}" type="pres">
      <dgm:prSet presAssocID="{412071D6-30BB-40E4-AE5C-73A9576F3E71}" presName="parSpace" presStyleCnt="0"/>
      <dgm:spPr/>
    </dgm:pt>
    <dgm:pt modelId="{FD531E03-1206-492D-A17E-1BDBBF3F74AC}" type="pres">
      <dgm:prSet presAssocID="{B271C0C4-1AD9-4EE9-AB0E-244AD554B4BD}" presName="parTxOnly" presStyleLbl="node1" presStyleIdx="4" presStyleCnt="8" custScaleX="12537" custLinFactNeighborX="-11606">
        <dgm:presLayoutVars>
          <dgm:bulletEnabled val="1"/>
        </dgm:presLayoutVars>
      </dgm:prSet>
      <dgm:spPr>
        <a:prstGeom prst="rect">
          <a:avLst/>
        </a:prstGeom>
      </dgm:spPr>
    </dgm:pt>
    <dgm:pt modelId="{85A76219-CAF9-4AEE-B5E8-6D4E65BCCF3D}" type="pres">
      <dgm:prSet presAssocID="{733FC470-F3B7-4516-B12A-38E3E6703067}" presName="parSpace" presStyleCnt="0"/>
      <dgm:spPr/>
    </dgm:pt>
    <dgm:pt modelId="{85B50A2F-5D26-4A1B-8DF1-DD3A4EB09ACF}" type="pres">
      <dgm:prSet presAssocID="{E7250C86-372F-4416-9A56-33964CFC25C9}" presName="parTxOnly" presStyleLbl="node1" presStyleIdx="5" presStyleCnt="8" custScaleX="12537" custLinFactNeighborX="-36824">
        <dgm:presLayoutVars>
          <dgm:bulletEnabled val="1"/>
        </dgm:presLayoutVars>
      </dgm:prSet>
      <dgm:spPr>
        <a:prstGeom prst="rect">
          <a:avLst/>
        </a:prstGeom>
      </dgm:spPr>
    </dgm:pt>
    <dgm:pt modelId="{D4AD0D2A-5D02-40CC-867A-11305413CA69}" type="pres">
      <dgm:prSet presAssocID="{6BCE1BF8-0866-44B8-A31F-4AAECFE26F8A}" presName="parSpace" presStyleCnt="0"/>
      <dgm:spPr/>
    </dgm:pt>
    <dgm:pt modelId="{F5C4849D-B18A-4EB4-A1E9-271F9083482A}" type="pres">
      <dgm:prSet presAssocID="{049552C8-16DD-4CFE-BE4C-DBD97383B5A8}" presName="parTxOnly" presStyleLbl="node1" presStyleIdx="6" presStyleCnt="8" custScaleX="12537" custLinFactNeighborX="-62248">
        <dgm:presLayoutVars>
          <dgm:bulletEnabled val="1"/>
        </dgm:presLayoutVars>
      </dgm:prSet>
      <dgm:spPr>
        <a:prstGeom prst="rect">
          <a:avLst/>
        </a:prstGeom>
      </dgm:spPr>
    </dgm:pt>
    <dgm:pt modelId="{20295B92-8D8B-4D99-9640-FB2730A3187D}" type="pres">
      <dgm:prSet presAssocID="{112CEC28-EE3F-4538-A9BE-48A9837D9748}" presName="parSpace" presStyleCnt="0"/>
      <dgm:spPr/>
    </dgm:pt>
    <dgm:pt modelId="{79198B13-DFC7-4A45-A119-3B3FB9DD6195}" type="pres">
      <dgm:prSet presAssocID="{F68B2402-20F9-4186-A7DB-45F0D4BD4A76}" presName="parTxOnly" presStyleLbl="node1" presStyleIdx="7" presStyleCnt="8" custScaleX="12761" custLinFactX="-6244" custLinFactNeighborX="-100000">
        <dgm:presLayoutVars>
          <dgm:bulletEnabled val="1"/>
        </dgm:presLayoutVars>
      </dgm:prSet>
      <dgm:spPr>
        <a:prstGeom prst="rect">
          <a:avLst/>
        </a:prstGeom>
      </dgm:spPr>
    </dgm:pt>
  </dgm:ptLst>
  <dgm:cxnLst>
    <dgm:cxn modelId="{DE73DB03-946C-4DF6-8A19-3958D0E7BE52}" type="presOf" srcId="{F68B2402-20F9-4186-A7DB-45F0D4BD4A76}" destId="{79198B13-DFC7-4A45-A119-3B3FB9DD6195}" srcOrd="0" destOrd="0" presId="urn:microsoft.com/office/officeart/2005/8/layout/hChevron3"/>
    <dgm:cxn modelId="{B787D413-3A9A-4484-AA2C-876E41C7EABA}" srcId="{171FAFB6-7283-4BA0-B6F5-233E3AF3248F}" destId="{E7250C86-372F-4416-9A56-33964CFC25C9}" srcOrd="5" destOrd="0" parTransId="{07F7AA21-9550-4B47-BA36-02CD3B47B4B6}" sibTransId="{6BCE1BF8-0866-44B8-A31F-4AAECFE26F8A}"/>
    <dgm:cxn modelId="{215E351A-2FD8-4581-B604-D144AF5CA02B}" type="presOf" srcId="{05F80A9A-B572-4A6A-93E3-D543DAFFF8C3}" destId="{45FC326B-B584-42AB-AF36-0D78270F9283}" srcOrd="0" destOrd="0" presId="urn:microsoft.com/office/officeart/2005/8/layout/hChevron3"/>
    <dgm:cxn modelId="{C77AEA69-FD44-411F-BECF-B2B5292BFB94}" type="presOf" srcId="{A9902780-03E4-43B8-BA62-08578077A2D6}" destId="{E4989FE2-87CE-446B-8A85-38DB870D15B8}" srcOrd="0" destOrd="0" presId="urn:microsoft.com/office/officeart/2005/8/layout/hChevron3"/>
    <dgm:cxn modelId="{EB48946E-D393-4897-8934-B34603C25825}" type="presOf" srcId="{171FAFB6-7283-4BA0-B6F5-233E3AF3248F}" destId="{DBAFDD65-65AE-478E-ABE7-DFAEF3A22147}" srcOrd="0" destOrd="0" presId="urn:microsoft.com/office/officeart/2005/8/layout/hChevron3"/>
    <dgm:cxn modelId="{10FBEF6F-7E47-4A7C-8B8E-DE580F9F11B4}" type="presOf" srcId="{B271C0C4-1AD9-4EE9-AB0E-244AD554B4BD}" destId="{FD531E03-1206-492D-A17E-1BDBBF3F74AC}" srcOrd="0" destOrd="0" presId="urn:microsoft.com/office/officeart/2005/8/layout/hChevron3"/>
    <dgm:cxn modelId="{41767051-326A-4FEE-8D30-53AA242EF9D5}" srcId="{171FAFB6-7283-4BA0-B6F5-233E3AF3248F}" destId="{A9902780-03E4-43B8-BA62-08578077A2D6}" srcOrd="0" destOrd="0" parTransId="{D691B236-0852-4922-B1F9-AFA79CC552FB}" sibTransId="{35324F10-6BEC-4712-977F-B10F82F3AB85}"/>
    <dgm:cxn modelId="{E9B82F74-177B-435B-9DDB-847B7A763D03}" srcId="{171FAFB6-7283-4BA0-B6F5-233E3AF3248F}" destId="{B271C0C4-1AD9-4EE9-AB0E-244AD554B4BD}" srcOrd="4" destOrd="0" parTransId="{06B079FA-F4B1-45A4-A0E8-3DF26B2D139E}" sibTransId="{733FC470-F3B7-4516-B12A-38E3E6703067}"/>
    <dgm:cxn modelId="{4E541C81-0DAF-4BF5-B1E8-2803130CC80D}" type="presOf" srcId="{25FE3D0A-71B2-46B7-8E1A-2143D4E6DCF6}" destId="{3EE94409-6DEF-48F3-AD90-11A70D5D3AF6}" srcOrd="0" destOrd="0" presId="urn:microsoft.com/office/officeart/2005/8/layout/hChevron3"/>
    <dgm:cxn modelId="{2E2CE1A8-1E32-4FE2-838A-83975F91248B}" srcId="{171FAFB6-7283-4BA0-B6F5-233E3AF3248F}" destId="{049552C8-16DD-4CFE-BE4C-DBD97383B5A8}" srcOrd="6" destOrd="0" parTransId="{9E94AFA1-5BBE-4CC2-AE52-D40701FE0B37}" sibTransId="{112CEC28-EE3F-4538-A9BE-48A9837D9748}"/>
    <dgm:cxn modelId="{911A8FAC-89C3-4F16-9711-A0E30F760722}" srcId="{171FAFB6-7283-4BA0-B6F5-233E3AF3248F}" destId="{25FE3D0A-71B2-46B7-8E1A-2143D4E6DCF6}" srcOrd="2" destOrd="0" parTransId="{606FB4C8-A1A4-40A7-A3BE-69810E8C56C2}" sibTransId="{D732AB6B-2211-4E49-A470-8A57DEDB168A}"/>
    <dgm:cxn modelId="{4A0E11B4-7830-41F5-95C0-ED066C879E9A}" type="presOf" srcId="{E7250C86-372F-4416-9A56-33964CFC25C9}" destId="{85B50A2F-5D26-4A1B-8DF1-DD3A4EB09ACF}" srcOrd="0" destOrd="0" presId="urn:microsoft.com/office/officeart/2005/8/layout/hChevron3"/>
    <dgm:cxn modelId="{AE6EF1C3-FD42-4051-BDE5-48B3FDB8276E}" type="presOf" srcId="{049552C8-16DD-4CFE-BE4C-DBD97383B5A8}" destId="{F5C4849D-B18A-4EB4-A1E9-271F9083482A}" srcOrd="0" destOrd="0" presId="urn:microsoft.com/office/officeart/2005/8/layout/hChevron3"/>
    <dgm:cxn modelId="{F664CEC9-5486-487E-B1F0-9988C6BE157A}" srcId="{171FAFB6-7283-4BA0-B6F5-233E3AF3248F}" destId="{F68B2402-20F9-4186-A7DB-45F0D4BD4A76}" srcOrd="7" destOrd="0" parTransId="{971F3098-00E9-4542-8582-50AF5A798A04}" sibTransId="{F447ECF9-FD16-478E-9520-136E8A1F15CF}"/>
    <dgm:cxn modelId="{65FF19EC-3E7E-4664-8BE5-BA16415A460A}" type="presOf" srcId="{F19E1896-E0F8-4398-97DF-5111BC3D73FC}" destId="{FDD207F4-44A4-4050-A7A7-8C36DB515A0C}" srcOrd="0" destOrd="0" presId="urn:microsoft.com/office/officeart/2005/8/layout/hChevron3"/>
    <dgm:cxn modelId="{F84EFFEC-1DCE-4781-9BB1-CAB7FCB1E9EB}" srcId="{171FAFB6-7283-4BA0-B6F5-233E3AF3248F}" destId="{05F80A9A-B572-4A6A-93E3-D543DAFFF8C3}" srcOrd="3" destOrd="0" parTransId="{6EFC0C66-BC50-450C-B67C-67914A62C770}" sibTransId="{412071D6-30BB-40E4-AE5C-73A9576F3E71}"/>
    <dgm:cxn modelId="{4C5B64F2-0347-418F-8DD1-300AECDBE6D9}" srcId="{171FAFB6-7283-4BA0-B6F5-233E3AF3248F}" destId="{F19E1896-E0F8-4398-97DF-5111BC3D73FC}" srcOrd="1" destOrd="0" parTransId="{4EE86BCF-9AAF-451B-9E88-09FA39A31EA1}" sibTransId="{857C07B4-0F87-45BD-B65C-D926848F22EC}"/>
    <dgm:cxn modelId="{F3C271BD-6632-4844-9A91-F30DFE2E5FF4}" type="presParOf" srcId="{DBAFDD65-65AE-478E-ABE7-DFAEF3A22147}" destId="{E4989FE2-87CE-446B-8A85-38DB870D15B8}" srcOrd="0" destOrd="0" presId="urn:microsoft.com/office/officeart/2005/8/layout/hChevron3"/>
    <dgm:cxn modelId="{E3278AB1-F911-4DF4-A0B8-0536C4C4B190}" type="presParOf" srcId="{DBAFDD65-65AE-478E-ABE7-DFAEF3A22147}" destId="{C6C43098-97A0-4335-B60F-249C21975E16}" srcOrd="1" destOrd="0" presId="urn:microsoft.com/office/officeart/2005/8/layout/hChevron3"/>
    <dgm:cxn modelId="{3F9CCD0E-0210-42CB-989A-1D0E612F119C}" type="presParOf" srcId="{DBAFDD65-65AE-478E-ABE7-DFAEF3A22147}" destId="{FDD207F4-44A4-4050-A7A7-8C36DB515A0C}" srcOrd="2" destOrd="0" presId="urn:microsoft.com/office/officeart/2005/8/layout/hChevron3"/>
    <dgm:cxn modelId="{85DC80BD-2732-4A66-B76A-EEA50F4B96AF}" type="presParOf" srcId="{DBAFDD65-65AE-478E-ABE7-DFAEF3A22147}" destId="{B40FF853-5FF7-4105-A9CC-EBBC04A94E66}" srcOrd="3" destOrd="0" presId="urn:microsoft.com/office/officeart/2005/8/layout/hChevron3"/>
    <dgm:cxn modelId="{D1576D87-2239-439F-B3D7-808A7BA5070E}" type="presParOf" srcId="{DBAFDD65-65AE-478E-ABE7-DFAEF3A22147}" destId="{3EE94409-6DEF-48F3-AD90-11A70D5D3AF6}" srcOrd="4" destOrd="0" presId="urn:microsoft.com/office/officeart/2005/8/layout/hChevron3"/>
    <dgm:cxn modelId="{E9246CB1-FEAC-42BF-BB25-AD6E74DE0C90}" type="presParOf" srcId="{DBAFDD65-65AE-478E-ABE7-DFAEF3A22147}" destId="{4C5A1C9D-D01A-4D80-9C6F-A0C56AD6F328}" srcOrd="5" destOrd="0" presId="urn:microsoft.com/office/officeart/2005/8/layout/hChevron3"/>
    <dgm:cxn modelId="{FD5BE373-D986-48D2-A771-0D750D7FEC1A}" type="presParOf" srcId="{DBAFDD65-65AE-478E-ABE7-DFAEF3A22147}" destId="{45FC326B-B584-42AB-AF36-0D78270F9283}" srcOrd="6" destOrd="0" presId="urn:microsoft.com/office/officeart/2005/8/layout/hChevron3"/>
    <dgm:cxn modelId="{7E807477-4DDA-4BD3-B359-00BBFB876E79}" type="presParOf" srcId="{DBAFDD65-65AE-478E-ABE7-DFAEF3A22147}" destId="{3BF1B1FB-6CD2-4309-B5AA-BF70448278CF}" srcOrd="7" destOrd="0" presId="urn:microsoft.com/office/officeart/2005/8/layout/hChevron3"/>
    <dgm:cxn modelId="{38993CD6-E0ED-42D2-A4BB-8E533494B9CA}" type="presParOf" srcId="{DBAFDD65-65AE-478E-ABE7-DFAEF3A22147}" destId="{FD531E03-1206-492D-A17E-1BDBBF3F74AC}" srcOrd="8" destOrd="0" presId="urn:microsoft.com/office/officeart/2005/8/layout/hChevron3"/>
    <dgm:cxn modelId="{4C162927-5B26-4B87-B390-11DE9E5C6F56}" type="presParOf" srcId="{DBAFDD65-65AE-478E-ABE7-DFAEF3A22147}" destId="{85A76219-CAF9-4AEE-B5E8-6D4E65BCCF3D}" srcOrd="9" destOrd="0" presId="urn:microsoft.com/office/officeart/2005/8/layout/hChevron3"/>
    <dgm:cxn modelId="{24061F04-FF68-4F68-B9E3-E8464245E513}" type="presParOf" srcId="{DBAFDD65-65AE-478E-ABE7-DFAEF3A22147}" destId="{85B50A2F-5D26-4A1B-8DF1-DD3A4EB09ACF}" srcOrd="10" destOrd="0" presId="urn:microsoft.com/office/officeart/2005/8/layout/hChevron3"/>
    <dgm:cxn modelId="{568D5A54-4236-4B75-B777-0039FCCB3EF8}" type="presParOf" srcId="{DBAFDD65-65AE-478E-ABE7-DFAEF3A22147}" destId="{D4AD0D2A-5D02-40CC-867A-11305413CA69}" srcOrd="11" destOrd="0" presId="urn:microsoft.com/office/officeart/2005/8/layout/hChevron3"/>
    <dgm:cxn modelId="{FA5639EB-7B2B-49AA-87BA-8C8827B2EE1A}" type="presParOf" srcId="{DBAFDD65-65AE-478E-ABE7-DFAEF3A22147}" destId="{F5C4849D-B18A-4EB4-A1E9-271F9083482A}" srcOrd="12" destOrd="0" presId="urn:microsoft.com/office/officeart/2005/8/layout/hChevron3"/>
    <dgm:cxn modelId="{3E9AA5DE-AED4-4440-AB20-70A746362B63}" type="presParOf" srcId="{DBAFDD65-65AE-478E-ABE7-DFAEF3A22147}" destId="{20295B92-8D8B-4D99-9640-FB2730A3187D}" srcOrd="13" destOrd="0" presId="urn:microsoft.com/office/officeart/2005/8/layout/hChevron3"/>
    <dgm:cxn modelId="{85439CEF-6A91-4854-BC1E-00EEA2BABEE2}" type="presParOf" srcId="{DBAFDD65-65AE-478E-ABE7-DFAEF3A22147}" destId="{79198B13-DFC7-4A45-A119-3B3FB9DD6195}" srcOrd="14" destOrd="0" presId="urn:microsoft.com/office/officeart/2005/8/layout/hChevron3"/>
  </dgm:cxnLst>
  <dgm:bg>
    <a:solidFill>
      <a:schemeClr val="bg1"/>
    </a:solid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9FE2-87CE-446B-8A85-38DB870D15B8}">
      <dsp:nvSpPr>
        <dsp:cNvPr id="0" name=""/>
        <dsp:cNvSpPr/>
      </dsp:nvSpPr>
      <dsp:spPr>
        <a:xfrm>
          <a:off x="10664972"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0" kern="1200">
              <a:solidFill>
                <a:schemeClr val="bg1"/>
              </a:solidFill>
              <a:latin typeface="Arial" panose="020B0604020202020204" pitchFamily="34" charset="0"/>
              <a:cs typeface="Arial" panose="020B0604020202020204" pitchFamily="34" charset="0"/>
            </a:rPr>
            <a:t>Clinic Practice</a:t>
          </a:r>
        </a:p>
      </dsp:txBody>
      <dsp:txXfrm>
        <a:off x="10664972" y="0"/>
        <a:ext cx="1527018" cy="348017"/>
      </dsp:txXfrm>
    </dsp:sp>
    <dsp:sp modelId="{FDD207F4-44A4-4050-A7A7-8C36DB515A0C}">
      <dsp:nvSpPr>
        <dsp:cNvPr id="0" name=""/>
        <dsp:cNvSpPr/>
      </dsp:nvSpPr>
      <dsp:spPr>
        <a:xfrm>
          <a:off x="91393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0" kern="1200">
              <a:solidFill>
                <a:schemeClr val="bg1"/>
              </a:solidFill>
              <a:latin typeface="Arial" panose="020B0604020202020204" pitchFamily="34" charset="0"/>
              <a:cs typeface="Arial" panose="020B0604020202020204" pitchFamily="34" charset="0"/>
            </a:rPr>
            <a:t>Extrapolation</a:t>
          </a:r>
        </a:p>
      </dsp:txBody>
      <dsp:txXfrm>
        <a:off x="9139366" y="0"/>
        <a:ext cx="1527018" cy="348017"/>
      </dsp:txXfrm>
    </dsp:sp>
    <dsp:sp modelId="{3EE94409-6DEF-48F3-AD90-11A70D5D3AF6}">
      <dsp:nvSpPr>
        <dsp:cNvPr id="0" name=""/>
        <dsp:cNvSpPr/>
      </dsp:nvSpPr>
      <dsp:spPr>
        <a:xfrm>
          <a:off x="7616221"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0" kern="1200">
              <a:solidFill>
                <a:schemeClr val="bg1"/>
              </a:solidFill>
              <a:latin typeface="Arial" panose="020B0604020202020204" pitchFamily="34" charset="0"/>
              <a:cs typeface="Arial" panose="020B0604020202020204" pitchFamily="34" charset="0"/>
            </a:rPr>
            <a:t>Regulatory</a:t>
          </a:r>
        </a:p>
      </dsp:txBody>
      <dsp:txXfrm>
        <a:off x="7616221" y="0"/>
        <a:ext cx="1527018" cy="348017"/>
      </dsp:txXfrm>
    </dsp:sp>
    <dsp:sp modelId="{45FC326B-B584-42AB-AF36-0D78270F9283}">
      <dsp:nvSpPr>
        <dsp:cNvPr id="0" name=""/>
        <dsp:cNvSpPr/>
      </dsp:nvSpPr>
      <dsp:spPr>
        <a:xfrm>
          <a:off x="609709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0" kern="1200">
              <a:solidFill>
                <a:schemeClr val="bg1"/>
              </a:solidFill>
              <a:latin typeface="Arial" panose="020B0604020202020204" pitchFamily="34" charset="0"/>
              <a:cs typeface="Arial" panose="020B0604020202020204" pitchFamily="34" charset="0"/>
            </a:rPr>
            <a:t>Comparability</a:t>
          </a:r>
        </a:p>
      </dsp:txBody>
      <dsp:txXfrm>
        <a:off x="6097096" y="0"/>
        <a:ext cx="1527018" cy="348017"/>
      </dsp:txXfrm>
    </dsp:sp>
    <dsp:sp modelId="{FD531E03-1206-492D-A17E-1BDBBF3F74AC}">
      <dsp:nvSpPr>
        <dsp:cNvPr id="0" name=""/>
        <dsp:cNvSpPr/>
      </dsp:nvSpPr>
      <dsp:spPr>
        <a:xfrm>
          <a:off x="4595266"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0" kern="1200">
              <a:solidFill>
                <a:schemeClr val="bg1"/>
              </a:solidFill>
              <a:latin typeface="Arial" panose="020B0604020202020204" pitchFamily="34" charset="0"/>
              <a:cs typeface="Arial" panose="020B0604020202020204" pitchFamily="34" charset="0"/>
            </a:rPr>
            <a:t>Variability</a:t>
          </a:r>
        </a:p>
      </dsp:txBody>
      <dsp:txXfrm>
        <a:off x="4595266" y="0"/>
        <a:ext cx="1527018" cy="348017"/>
      </dsp:txXfrm>
    </dsp:sp>
    <dsp:sp modelId="{85B50A2F-5D26-4A1B-8DF1-DD3A4EB09ACF}">
      <dsp:nvSpPr>
        <dsp:cNvPr id="0" name=""/>
        <dsp:cNvSpPr/>
      </dsp:nvSpPr>
      <dsp:spPr>
        <a:xfrm>
          <a:off x="3071950" y="0"/>
          <a:ext cx="1527018"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0" kern="1200">
              <a:solidFill>
                <a:schemeClr val="bg1"/>
              </a:solidFill>
              <a:latin typeface="Arial" panose="020B0604020202020204" pitchFamily="34" charset="0"/>
              <a:cs typeface="Arial" panose="020B0604020202020204" pitchFamily="34" charset="0"/>
            </a:rPr>
            <a:t>Production</a:t>
          </a:r>
        </a:p>
      </dsp:txBody>
      <dsp:txXfrm>
        <a:off x="3071950" y="0"/>
        <a:ext cx="1527018" cy="348017"/>
      </dsp:txXfrm>
    </dsp:sp>
    <dsp:sp modelId="{F5C4849D-B18A-4EB4-A1E9-271F9083482A}">
      <dsp:nvSpPr>
        <dsp:cNvPr id="0" name=""/>
        <dsp:cNvSpPr/>
      </dsp:nvSpPr>
      <dsp:spPr>
        <a:xfrm>
          <a:off x="1543616" y="0"/>
          <a:ext cx="1527018" cy="348017"/>
        </a:xfrm>
        <a:prstGeom prst="rect">
          <a:avLst/>
        </a:prstGeom>
        <a:solidFill>
          <a:schemeClr val="bg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lumMod val="75000"/>
                  <a:lumOff val="25000"/>
                </a:schemeClr>
              </a:solidFill>
              <a:latin typeface="Arial" panose="020B0604020202020204" pitchFamily="34" charset="0"/>
              <a:cs typeface="Arial" panose="020B0604020202020204" pitchFamily="34" charset="0"/>
            </a:rPr>
            <a:t>Biosimilars</a:t>
          </a:r>
        </a:p>
      </dsp:txBody>
      <dsp:txXfrm>
        <a:off x="1543616" y="0"/>
        <a:ext cx="1527018" cy="348017"/>
      </dsp:txXfrm>
    </dsp:sp>
    <dsp:sp modelId="{79198B13-DFC7-4A45-A119-3B3FB9DD6195}">
      <dsp:nvSpPr>
        <dsp:cNvPr id="0" name=""/>
        <dsp:cNvSpPr/>
      </dsp:nvSpPr>
      <dsp:spPr>
        <a:xfrm>
          <a:off x="0" y="0"/>
          <a:ext cx="1554301" cy="348017"/>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b="0" kern="1200">
              <a:solidFill>
                <a:schemeClr val="bg1"/>
              </a:solidFill>
              <a:latin typeface="Arial" panose="020B0604020202020204" pitchFamily="34" charset="0"/>
              <a:cs typeface="Arial" panose="020B0604020202020204" pitchFamily="34" charset="0"/>
            </a:rPr>
            <a:t>Biologics</a:t>
          </a:r>
        </a:p>
      </dsp:txBody>
      <dsp:txXfrm>
        <a:off x="0" y="0"/>
        <a:ext cx="1554301" cy="34801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5B5F3EA5-754A-425E-9C6C-34579A9C4B4E}" type="datetimeFigureOut">
              <a:rPr lang="en-US" smtClean="0"/>
              <a:t>1/12/2024</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5D0F8B10-9B6F-43B6-BEC5-130DC56AC819}" type="slidenum">
              <a:rPr lang="en-US" smtClean="0"/>
              <a:t>‹#›</a:t>
            </a:fld>
            <a:endParaRPr lang="en-US"/>
          </a:p>
        </p:txBody>
      </p:sp>
    </p:spTree>
    <p:extLst>
      <p:ext uri="{BB962C8B-B14F-4D97-AF65-F5344CB8AC3E}">
        <p14:creationId xmlns:p14="http://schemas.microsoft.com/office/powerpoint/2010/main" val="166426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E116-F9B0-F345-AA66-75E0E4B0C407}" type="slidenum">
              <a:rPr lang="en-US" smtClean="0"/>
              <a:t>1</a:t>
            </a:fld>
            <a:endParaRPr lang="en-US" dirty="0"/>
          </a:p>
        </p:txBody>
      </p:sp>
    </p:spTree>
    <p:extLst>
      <p:ext uri="{BB962C8B-B14F-4D97-AF65-F5344CB8AC3E}">
        <p14:creationId xmlns:p14="http://schemas.microsoft.com/office/powerpoint/2010/main" val="162608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59" indent="-174159">
              <a:buFont typeface="Wingdings" panose="05000000000000000000" pitchFamily="2" charset="2"/>
              <a:buChar char="§"/>
            </a:pPr>
            <a:r>
              <a:rPr lang="en-US" dirty="0"/>
              <a:t>Equivalence testing is</a:t>
            </a:r>
            <a:r>
              <a:rPr lang="en-US" baseline="0" dirty="0"/>
              <a:t> a 2 sided statistical test to determine if the entire 90% CI of the endpoint evaluated falls within a pre determined margin.  A result that fits within the equivalence margin is neither inferior or superior to the referent treatment.</a:t>
            </a:r>
          </a:p>
        </p:txBody>
      </p:sp>
      <p:sp>
        <p:nvSpPr>
          <p:cNvPr id="4" name="Slide Number Placeholder 3"/>
          <p:cNvSpPr>
            <a:spLocks noGrp="1"/>
          </p:cNvSpPr>
          <p:nvPr>
            <p:ph type="sldNum" sz="quarter" idx="10"/>
          </p:nvPr>
        </p:nvSpPr>
        <p:spPr/>
        <p:txBody>
          <a:bodyPr/>
          <a:lstStyle/>
          <a:p>
            <a:fld id="{F82AE116-F9B0-F345-AA66-75E0E4B0C407}" type="slidenum">
              <a:rPr lang="en-US" smtClean="0"/>
              <a:t>24</a:t>
            </a:fld>
            <a:endParaRPr lang="en-US" dirty="0"/>
          </a:p>
        </p:txBody>
      </p:sp>
    </p:spTree>
    <p:extLst>
      <p:ext uri="{BB962C8B-B14F-4D97-AF65-F5344CB8AC3E}">
        <p14:creationId xmlns:p14="http://schemas.microsoft.com/office/powerpoint/2010/main" val="70996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mn-lt"/>
                <a:cs typeface="Arial" panose="020B0604020202020204" pitchFamily="34" charset="0"/>
              </a:rPr>
              <a:t>Biosimilars are not new.</a:t>
            </a:r>
          </a:p>
          <a:p>
            <a:endParaRPr lang="en-CA" dirty="0">
              <a:latin typeface="+mn-lt"/>
              <a:cs typeface="Arial" panose="020B0604020202020204" pitchFamily="34" charset="0"/>
            </a:endParaRPr>
          </a:p>
          <a:p>
            <a:pPr marL="174159" indent="-174159">
              <a:buFont typeface="Arial" panose="020B0604020202020204" pitchFamily="34" charset="0"/>
              <a:buChar char="•"/>
            </a:pPr>
            <a:r>
              <a:rPr lang="en-CA" dirty="0">
                <a:latin typeface="+mn-lt"/>
                <a:cs typeface="Arial" panose="020B0604020202020204" pitchFamily="34" charset="0"/>
              </a:rPr>
              <a:t>Biosimilars have been approved internationally since 2005.</a:t>
            </a:r>
          </a:p>
          <a:p>
            <a:pPr marL="638583" lvl="1" indent="-174159">
              <a:buFont typeface="Arial" panose="020B0604020202020204" pitchFamily="34" charset="0"/>
              <a:buChar char="•"/>
            </a:pPr>
            <a:r>
              <a:rPr lang="en-CA" dirty="0">
                <a:latin typeface="+mn-lt"/>
                <a:cs typeface="Arial" panose="020B0604020202020204" pitchFamily="34" charset="0"/>
              </a:rPr>
              <a:t>At that time, Australia approved a biosimilar for human growth hormone.</a:t>
            </a:r>
          </a:p>
          <a:p>
            <a:pPr marL="174159" indent="-174159">
              <a:spcBef>
                <a:spcPts val="1828"/>
              </a:spcBef>
              <a:buFont typeface="Arial" panose="020B0604020202020204" pitchFamily="34" charset="0"/>
              <a:buChar char="•"/>
            </a:pPr>
            <a:r>
              <a:rPr lang="en-CA" dirty="0">
                <a:latin typeface="+mn-lt"/>
                <a:cs typeface="Arial" panose="020B0604020202020204" pitchFamily="34" charset="0"/>
              </a:rPr>
              <a:t>Europe has 10+ years of experience with biosimilars.</a:t>
            </a:r>
          </a:p>
          <a:p>
            <a:pPr marL="638583" lvl="1" indent="-174159">
              <a:buFont typeface="Arial" panose="020B0604020202020204" pitchFamily="34" charset="0"/>
              <a:buChar char="•"/>
            </a:pPr>
            <a:r>
              <a:rPr lang="en-CA" dirty="0">
                <a:latin typeface="+mn-lt"/>
                <a:cs typeface="Arial" panose="020B0604020202020204" pitchFamily="34" charset="0"/>
              </a:rPr>
              <a:t>Over 54 biosimilars approved as of March 2019</a:t>
            </a:r>
          </a:p>
          <a:p>
            <a:pPr marL="638583" lvl="1" indent="-174159">
              <a:buFont typeface="Arial" panose="020B0604020202020204" pitchFamily="34" charset="0"/>
              <a:buChar char="•"/>
            </a:pPr>
            <a:r>
              <a:rPr lang="en-CA" dirty="0">
                <a:latin typeface="+mn-lt"/>
                <a:cs typeface="Arial" panose="020B0604020202020204" pitchFamily="34" charset="0"/>
              </a:rPr>
              <a:t>Nearly 700 million patient days</a:t>
            </a:r>
          </a:p>
          <a:p>
            <a:pPr marL="174159" indent="-174159">
              <a:spcBef>
                <a:spcPts val="1828"/>
              </a:spcBef>
              <a:buFont typeface="Arial" panose="020B0604020202020204" pitchFamily="34" charset="0"/>
              <a:buChar char="•"/>
            </a:pPr>
            <a:r>
              <a:rPr lang="en-CA" dirty="0">
                <a:latin typeface="+mn-lt"/>
                <a:cs typeface="Arial" panose="020B0604020202020204" pitchFamily="34" charset="0"/>
              </a:rPr>
              <a:t>US and Canada are catching up with the use of biosimilars.</a:t>
            </a:r>
          </a:p>
          <a:p>
            <a:pPr marL="638583" lvl="1" indent="-174159">
              <a:buFont typeface="Arial" panose="020B0604020202020204" pitchFamily="34" charset="0"/>
              <a:buChar char="•"/>
            </a:pPr>
            <a:r>
              <a:rPr lang="en-CA" dirty="0">
                <a:latin typeface="+mn-lt"/>
                <a:cs typeface="Arial" panose="020B0604020202020204" pitchFamily="34" charset="0"/>
              </a:rPr>
              <a:t>Health Canada approved the first therapeutic oncology biosimilar in 2018.</a:t>
            </a:r>
            <a:endParaRPr lang="en-US" dirty="0">
              <a:latin typeface="+mn-lt"/>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26</a:t>
            </a:fld>
            <a:endParaRPr lang="en-US"/>
          </a:p>
        </p:txBody>
      </p:sp>
    </p:spTree>
    <p:extLst>
      <p:ext uri="{BB962C8B-B14F-4D97-AF65-F5344CB8AC3E}">
        <p14:creationId xmlns:p14="http://schemas.microsoft.com/office/powerpoint/2010/main" val="236711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59" indent="-174159">
              <a:buFont typeface="Wingdings" panose="05000000000000000000" pitchFamily="2" charset="2"/>
              <a:buChar char="§"/>
            </a:pPr>
            <a:r>
              <a:rPr lang="en-US" dirty="0"/>
              <a:t>Approval</a:t>
            </a:r>
            <a:r>
              <a:rPr lang="en-US" baseline="0" dirty="0"/>
              <a:t> of indications</a:t>
            </a:r>
            <a:r>
              <a:rPr lang="en-US" dirty="0"/>
              <a:t> is based on a totality of evidence</a:t>
            </a:r>
            <a:r>
              <a:rPr lang="en-US" baseline="0" dirty="0"/>
              <a:t> </a:t>
            </a:r>
          </a:p>
          <a:p>
            <a:pPr marL="174159" indent="-174159">
              <a:buFont typeface="Wingdings" panose="05000000000000000000" pitchFamily="2" charset="2"/>
              <a:buChar char="§"/>
            </a:pPr>
            <a:endParaRPr lang="en-US" dirty="0"/>
          </a:p>
          <a:p>
            <a:pPr marL="174159" indent="-174159">
              <a:buFont typeface="Wingdings" panose="05000000000000000000" pitchFamily="2" charset="2"/>
              <a:buChar char="§"/>
            </a:pPr>
            <a:r>
              <a:rPr lang="en-US" dirty="0"/>
              <a:t>There is no scientific justification for requiring clinical testing of a biosimilar for each indication for which the reference product is approved. To do so would simply drive up costs for no reason, thus denying patients and</a:t>
            </a:r>
            <a:r>
              <a:rPr lang="en-US" baseline="0" dirty="0"/>
              <a:t> the healthcare system </a:t>
            </a:r>
            <a:r>
              <a:rPr lang="en-US" dirty="0"/>
              <a:t>the savings that biosimilars would otherwise bring. </a:t>
            </a:r>
          </a:p>
        </p:txBody>
      </p:sp>
      <p:sp>
        <p:nvSpPr>
          <p:cNvPr id="4" name="Slide Number Placeholder 3"/>
          <p:cNvSpPr>
            <a:spLocks noGrp="1"/>
          </p:cNvSpPr>
          <p:nvPr>
            <p:ph type="sldNum" sz="quarter" idx="10"/>
          </p:nvPr>
        </p:nvSpPr>
        <p:spPr/>
        <p:txBody>
          <a:bodyPr/>
          <a:lstStyle/>
          <a:p>
            <a:fld id="{F82AE116-F9B0-F345-AA66-75E0E4B0C407}" type="slidenum">
              <a:rPr lang="en-US" smtClean="0"/>
              <a:t>27</a:t>
            </a:fld>
            <a:endParaRPr lang="en-US" dirty="0"/>
          </a:p>
        </p:txBody>
      </p:sp>
    </p:spTree>
    <p:extLst>
      <p:ext uri="{BB962C8B-B14F-4D97-AF65-F5344CB8AC3E}">
        <p14:creationId xmlns:p14="http://schemas.microsoft.com/office/powerpoint/2010/main" val="46967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Each of these changes essentially put patients</a:t>
            </a:r>
            <a:r>
              <a:rPr lang="en-CA" baseline="0" dirty="0"/>
              <a:t> in a non-medical switch position as the changes are not made to improve the product (that would make it a new product with a new whole application and clinical trials) but to improve the company’s bottom line.</a:t>
            </a:r>
            <a:endParaRPr lang="en-US" dirty="0"/>
          </a:p>
        </p:txBody>
      </p:sp>
      <p:sp>
        <p:nvSpPr>
          <p:cNvPr id="4" name="Slide Number Placeholder 3"/>
          <p:cNvSpPr>
            <a:spLocks noGrp="1"/>
          </p:cNvSpPr>
          <p:nvPr>
            <p:ph type="sldNum" sz="quarter" idx="10"/>
          </p:nvPr>
        </p:nvSpPr>
        <p:spPr/>
        <p:txBody>
          <a:bodyPr/>
          <a:lstStyle/>
          <a:p>
            <a:fld id="{4F667242-127D-41AD-92B6-5F9759030CA5}" type="slidenum">
              <a:rPr lang="en-US" smtClean="0"/>
              <a:t>29</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3780642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E116-F9B0-F345-AA66-75E0E4B0C407}" type="slidenum">
              <a:rPr lang="en-US" smtClean="0"/>
              <a:t>30</a:t>
            </a:fld>
            <a:endParaRPr lang="en-US" dirty="0"/>
          </a:p>
        </p:txBody>
      </p:sp>
    </p:spTree>
    <p:extLst>
      <p:ext uri="{BB962C8B-B14F-4D97-AF65-F5344CB8AC3E}">
        <p14:creationId xmlns:p14="http://schemas.microsoft.com/office/powerpoint/2010/main" val="386495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Please note – DRAFT only not for distribution</a:t>
            </a:r>
          </a:p>
        </p:txBody>
      </p:sp>
      <p:sp>
        <p:nvSpPr>
          <p:cNvPr id="5" name="Slide Number Placeholder 4"/>
          <p:cNvSpPr>
            <a:spLocks noGrp="1"/>
          </p:cNvSpPr>
          <p:nvPr>
            <p:ph type="sldNum" sz="quarter" idx="11"/>
          </p:nvPr>
        </p:nvSpPr>
        <p:spPr/>
        <p:txBody>
          <a:bodyPr/>
          <a:lstStyle/>
          <a:p>
            <a:fld id="{6206F719-4870-419B-AF0B-06E0C41E4697}" type="slidenum">
              <a:rPr lang="en-US" smtClean="0"/>
              <a:t>31</a:t>
            </a:fld>
            <a:endParaRPr lang="en-US"/>
          </a:p>
        </p:txBody>
      </p:sp>
    </p:spTree>
    <p:extLst>
      <p:ext uri="{BB962C8B-B14F-4D97-AF65-F5344CB8AC3E}">
        <p14:creationId xmlns:p14="http://schemas.microsoft.com/office/powerpoint/2010/main" val="7493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E116-F9B0-F345-AA66-75E0E4B0C40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78697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https://www.canada.ca/en/health-canada/services/drugs-health-products/biologics-radiopharmaceuticals-genetic-therapies/applications-submissions/guidance-documents/information-submission-requirements-biosimilar-biologic-drugs-1.html#per</a:t>
            </a:r>
          </a:p>
        </p:txBody>
      </p:sp>
      <p:sp>
        <p:nvSpPr>
          <p:cNvPr id="4" name="Slide Number Placeholder 3"/>
          <p:cNvSpPr>
            <a:spLocks noGrp="1"/>
          </p:cNvSpPr>
          <p:nvPr>
            <p:ph type="sldNum" sz="quarter" idx="10"/>
          </p:nvPr>
        </p:nvSpPr>
        <p:spPr/>
        <p:txBody>
          <a:bodyPr/>
          <a:lstStyle/>
          <a:p>
            <a:fld id="{6206F719-4870-419B-AF0B-06E0C41E4697}" type="slidenum">
              <a:rPr lang="en-US" smtClean="0"/>
              <a:t>34</a:t>
            </a:fld>
            <a:endParaRPr lang="en-US"/>
          </a:p>
        </p:txBody>
      </p:sp>
      <p:sp>
        <p:nvSpPr>
          <p:cNvPr id="5" name="Footer Placeholder 4"/>
          <p:cNvSpPr>
            <a:spLocks noGrp="1"/>
          </p:cNvSpPr>
          <p:nvPr>
            <p:ph type="ftr" sz="quarter" idx="11"/>
          </p:nvPr>
        </p:nvSpPr>
        <p:spPr/>
        <p:txBody>
          <a:bodyPr/>
          <a:lstStyle/>
          <a:p>
            <a:r>
              <a:rPr lang="en-US"/>
              <a:t>Please note – DRAFT only not for distribution</a:t>
            </a:r>
          </a:p>
        </p:txBody>
      </p:sp>
    </p:spTree>
    <p:extLst>
      <p:ext uri="{BB962C8B-B14F-4D97-AF65-F5344CB8AC3E}">
        <p14:creationId xmlns:p14="http://schemas.microsoft.com/office/powerpoint/2010/main" val="80640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10986">
              <a:defRPr/>
            </a:pPr>
            <a:r>
              <a:rPr lang="en-US" dirty="0"/>
              <a:t>Let’s take a closer</a:t>
            </a:r>
            <a:r>
              <a:rPr lang="en-US" baseline="0" dirty="0"/>
              <a:t> look at</a:t>
            </a:r>
            <a:r>
              <a:rPr lang="en-US" dirty="0"/>
              <a:t> Canada, </a:t>
            </a:r>
            <a:r>
              <a:rPr lang="en-US" baseline="0" dirty="0"/>
              <a:t> s</a:t>
            </a:r>
            <a:r>
              <a:rPr lang="en-US" dirty="0"/>
              <a:t>pending</a:t>
            </a:r>
            <a:r>
              <a:rPr lang="en-US" baseline="0" dirty="0"/>
              <a:t> on biologics reached $5.2 billion in 2017, a 300% increase from 2007.</a:t>
            </a:r>
            <a:endParaRPr lang="en-US" dirty="0"/>
          </a:p>
          <a:p>
            <a:endParaRPr lang="en-US" dirty="0"/>
          </a:p>
        </p:txBody>
      </p:sp>
      <p:sp>
        <p:nvSpPr>
          <p:cNvPr id="4" name="Slide Number Placeholder 3"/>
          <p:cNvSpPr>
            <a:spLocks noGrp="1"/>
          </p:cNvSpPr>
          <p:nvPr>
            <p:ph type="sldNum" sz="quarter" idx="10"/>
          </p:nvPr>
        </p:nvSpPr>
        <p:spPr/>
        <p:txBody>
          <a:bodyPr/>
          <a:lstStyle/>
          <a:p>
            <a:fld id="{F82AE116-F9B0-F345-AA66-75E0E4B0C407}" type="slidenum">
              <a:rPr lang="en-US" smtClean="0"/>
              <a:t>43</a:t>
            </a:fld>
            <a:endParaRPr lang="en-US" dirty="0"/>
          </a:p>
        </p:txBody>
      </p:sp>
    </p:spTree>
    <p:extLst>
      <p:ext uri="{BB962C8B-B14F-4D97-AF65-F5344CB8AC3E}">
        <p14:creationId xmlns:p14="http://schemas.microsoft.com/office/powerpoint/2010/main" val="397445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AE116-F9B0-F345-AA66-75E0E4B0C407}" type="slidenum">
              <a:rPr lang="en-US" smtClean="0"/>
              <a:t>5</a:t>
            </a:fld>
            <a:endParaRPr lang="en-US" dirty="0"/>
          </a:p>
        </p:txBody>
      </p:sp>
    </p:spTree>
    <p:extLst>
      <p:ext uri="{BB962C8B-B14F-4D97-AF65-F5344CB8AC3E}">
        <p14:creationId xmlns:p14="http://schemas.microsoft.com/office/powerpoint/2010/main" val="372950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212" y="4479564"/>
            <a:ext cx="5849693" cy="4318065"/>
          </a:xfrm>
        </p:spPr>
        <p:txBody>
          <a:bodyPr/>
          <a:lstStyle/>
          <a:p>
            <a:r>
              <a:rPr lang="en-US" dirty="0"/>
              <a:t>Another</a:t>
            </a:r>
            <a:r>
              <a:rPr lang="en-US" baseline="0" dirty="0"/>
              <a:t> way to show the difference between biologics (large molecules) and chemical drugs (small molecules) is to use an analogy of comparing a bike to a plane</a:t>
            </a:r>
          </a:p>
          <a:p>
            <a:endParaRPr lang="en-US" baseline="0" dirty="0"/>
          </a:p>
          <a:p>
            <a:r>
              <a:rPr lang="en-US" baseline="0" dirty="0"/>
              <a:t>Imagine how many parts are needed to construct a bike, how difficult it may be and how long it might take you.</a:t>
            </a:r>
          </a:p>
          <a:p>
            <a:r>
              <a:rPr lang="en-US" baseline="0" dirty="0"/>
              <a:t>Now do the same in building a plane.  Clearly there is no comparison in complexity</a:t>
            </a:r>
          </a:p>
          <a:p>
            <a:pPr marL="0" lvl="1" defTabSz="961632">
              <a:defRPr/>
            </a:pPr>
            <a:endParaRPr lang="en-US" dirty="0"/>
          </a:p>
          <a:p>
            <a:pPr marL="0" lvl="1" defTabSz="961632">
              <a:defRPr/>
            </a:pPr>
            <a:r>
              <a:rPr lang="en-US" dirty="0"/>
              <a:t>Using drugs as the examples  </a:t>
            </a:r>
          </a:p>
          <a:p>
            <a:pPr marL="177747" lvl="1" indent="-177747" defTabSz="961632">
              <a:buFont typeface="Arial"/>
              <a:buChar char="•"/>
              <a:defRPr/>
            </a:pPr>
            <a:r>
              <a:rPr lang="en-US" dirty="0"/>
              <a:t>Aspirin, a common chemical drug, is like a bike – easy to produce and easy to reproduce.</a:t>
            </a:r>
          </a:p>
          <a:p>
            <a:pPr marL="177747" lvl="1" indent="-177747" defTabSz="961632">
              <a:buFont typeface="Arial"/>
              <a:buChar char="•"/>
              <a:defRPr/>
            </a:pPr>
            <a:r>
              <a:rPr lang="en-US" dirty="0"/>
              <a:t>A large IgG antibody is about 1000 times bigger </a:t>
            </a:r>
            <a:r>
              <a:rPr lang="en-US" baseline="0" dirty="0"/>
              <a:t>– very complex</a:t>
            </a:r>
            <a:r>
              <a:rPr lang="en-US" dirty="0"/>
              <a:t>. </a:t>
            </a:r>
          </a:p>
          <a:p>
            <a:pPr marL="654297" lvl="1" indent="-180307" defTabSz="961632">
              <a:buFont typeface="Arial"/>
              <a:buChar char="•"/>
              <a:defRPr/>
            </a:pPr>
            <a:endParaRPr lang="en-US" baseline="0" dirty="0">
              <a:latin typeface="Century Gothic Regular" charset="0"/>
            </a:endParaRPr>
          </a:p>
          <a:p>
            <a:r>
              <a:rPr lang="en-US" b="1" dirty="0"/>
              <a:t>The So What?</a:t>
            </a:r>
          </a:p>
          <a:p>
            <a:pPr marL="177747" indent="-177747">
              <a:buFont typeface="Arial"/>
              <a:buChar char="•"/>
            </a:pPr>
            <a:r>
              <a:rPr lang="en-US" dirty="0"/>
              <a:t>Increased manufacturing complexity</a:t>
            </a:r>
            <a:r>
              <a:rPr lang="en-US" baseline="0" dirty="0"/>
              <a:t> </a:t>
            </a:r>
            <a:r>
              <a:rPr lang="en-US" dirty="0"/>
              <a:t>impacts:</a:t>
            </a:r>
          </a:p>
          <a:p>
            <a:pPr marL="651737" lvl="1" indent="-177747">
              <a:buFont typeface="Arial"/>
              <a:buChar char="•"/>
            </a:pPr>
            <a:r>
              <a:rPr lang="en-US" dirty="0"/>
              <a:t>Cost to produce</a:t>
            </a:r>
          </a:p>
          <a:p>
            <a:pPr marL="651737" lvl="1" indent="-177747">
              <a:buFont typeface="Arial"/>
              <a:buChar char="•"/>
            </a:pPr>
            <a:r>
              <a:rPr lang="en-US" dirty="0"/>
              <a:t>Time to develop</a:t>
            </a:r>
          </a:p>
          <a:p>
            <a:pPr marL="651737" lvl="1" indent="-177747">
              <a:buFont typeface="Arial"/>
              <a:buChar char="•"/>
            </a:pPr>
            <a:r>
              <a:rPr lang="en-US" dirty="0"/>
              <a:t>Ability to duplicate/batch consistency</a:t>
            </a:r>
          </a:p>
          <a:p>
            <a:pPr marL="651737" lvl="1" indent="-177747">
              <a:buFont typeface="Arial"/>
              <a:buChar char="•"/>
            </a:pPr>
            <a:r>
              <a:rPr lang="en-US" dirty="0"/>
              <a:t>The need for continuous process improvement</a:t>
            </a:r>
          </a:p>
          <a:p>
            <a:pPr marL="177747" indent="-177747" defTabSz="473991">
              <a:buFont typeface="Arial"/>
              <a:buChar char="•"/>
              <a:defRPr/>
            </a:pPr>
            <a:r>
              <a:rPr lang="en-US" dirty="0"/>
              <a:t>Affects delivery system – can’t ingest proteins – they will be metabolized</a:t>
            </a:r>
            <a:r>
              <a:rPr lang="en-US" baseline="0" dirty="0"/>
              <a:t> and therefore </a:t>
            </a:r>
            <a:r>
              <a:rPr lang="en-US" dirty="0"/>
              <a:t>must be injected</a:t>
            </a:r>
          </a:p>
          <a:p>
            <a:endParaRPr lang="en-US" dirty="0"/>
          </a:p>
        </p:txBody>
      </p:sp>
      <p:sp>
        <p:nvSpPr>
          <p:cNvPr id="4" name="Slide Number Placeholder 3"/>
          <p:cNvSpPr>
            <a:spLocks noGrp="1"/>
          </p:cNvSpPr>
          <p:nvPr>
            <p:ph type="sldNum" sz="quarter" idx="10"/>
          </p:nvPr>
        </p:nvSpPr>
        <p:spPr/>
        <p:txBody>
          <a:bodyPr/>
          <a:lstStyle/>
          <a:p>
            <a:fld id="{9FB8AE1E-C4D6-40B0-A8F9-A79613B45B2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6153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46125"/>
            <a:ext cx="6248400" cy="3514725"/>
          </a:xfrm>
        </p:spPr>
      </p:sp>
      <p:sp>
        <p:nvSpPr>
          <p:cNvPr id="3" name="Notes Placeholder 2"/>
          <p:cNvSpPr>
            <a:spLocks noGrp="1"/>
          </p:cNvSpPr>
          <p:nvPr>
            <p:ph type="body" idx="1"/>
          </p:nvPr>
        </p:nvSpPr>
        <p:spPr/>
        <p:txBody>
          <a:bodyPr/>
          <a:lstStyle/>
          <a:p>
            <a:pPr marL="0" lvl="1" defTabSz="696636">
              <a:defRPr/>
            </a:pPr>
            <a:r>
              <a:rPr lang="en-US" sz="1700" dirty="0"/>
              <a:t>More information for the presenter</a:t>
            </a:r>
          </a:p>
          <a:p>
            <a:pPr marL="0" lvl="1" defTabSz="696636">
              <a:defRPr/>
            </a:pPr>
            <a:r>
              <a:rPr lang="en-US" sz="1700" dirty="0"/>
              <a:t>What is a suitable reference biologic drug?</a:t>
            </a:r>
          </a:p>
          <a:p>
            <a:pPr marL="348318" lvl="1" indent="-348318" defTabSz="696636">
              <a:buFontTx/>
              <a:buAutoNum type="alphaLcParenR"/>
              <a:defRPr/>
            </a:pPr>
            <a:r>
              <a:rPr lang="en-US" sz="1700" dirty="0"/>
              <a:t>was originally authorized for sale based on a complete data package</a:t>
            </a:r>
          </a:p>
          <a:p>
            <a:pPr marL="348318" lvl="1" indent="-348318" defTabSz="696636">
              <a:buFontTx/>
              <a:buAutoNum type="alphaLcParenR"/>
              <a:defRPr/>
            </a:pPr>
            <a:r>
              <a:rPr lang="en-US" sz="1700" dirty="0"/>
              <a:t>has significant safety and efficacy data accumulated such that the demonstration of similarity will bring into relevance a substantial body of reliable data</a:t>
            </a:r>
          </a:p>
          <a:p>
            <a:endParaRPr lang="en-US" i="1" dirty="0"/>
          </a:p>
        </p:txBody>
      </p:sp>
      <p:sp>
        <p:nvSpPr>
          <p:cNvPr id="4" name="Slide Number Placeholder 3"/>
          <p:cNvSpPr>
            <a:spLocks noGrp="1"/>
          </p:cNvSpPr>
          <p:nvPr>
            <p:ph type="sldNum" sz="quarter" idx="10"/>
          </p:nvPr>
        </p:nvSpPr>
        <p:spPr>
          <a:xfrm>
            <a:off x="4120270" y="9055105"/>
            <a:ext cx="3152081" cy="476672"/>
          </a:xfrm>
          <a:prstGeom prst="rect">
            <a:avLst/>
          </a:prstGeom>
        </p:spPr>
        <p:txBody>
          <a:bodyPr/>
          <a:lstStyle/>
          <a:p>
            <a:pPr>
              <a:defRPr/>
            </a:pPr>
            <a:fld id="{CFFBE9A9-70C6-413C-AA39-40E36D60A208}"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98953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59" indent="-174159" defTabSz="947982">
              <a:buFont typeface="Wingdings" panose="05000000000000000000" pitchFamily="2" charset="2"/>
              <a:buChar char="§"/>
              <a:defRPr/>
            </a:pPr>
            <a:r>
              <a:rPr lang="en-CA" dirty="0"/>
              <a:t>The clone is designed by using the amino acid sequence of the originator product, and is then translated</a:t>
            </a:r>
            <a:r>
              <a:rPr lang="en-CA" baseline="0" dirty="0"/>
              <a:t> into suitable genetic code and </a:t>
            </a:r>
            <a:r>
              <a:rPr lang="en-CA" dirty="0"/>
              <a:t> inserted into the host cell. Mammalian cells (CHO, PERC6, etc) are used when glycosylation of the protein is required. In this scenario, the vector is integrated into the host genome, where it is translated into protein that undergoes post translational</a:t>
            </a:r>
            <a:r>
              <a:rPr lang="en-CA" baseline="0" dirty="0"/>
              <a:t> modifications (</a:t>
            </a:r>
            <a:r>
              <a:rPr lang="en-CA" dirty="0"/>
              <a:t>PTM) and is then secreted into the media. The product is then recovered from the supernatant. </a:t>
            </a:r>
          </a:p>
          <a:p>
            <a:pPr marL="174159" indent="-174159" defTabSz="947982">
              <a:buFont typeface="Wingdings" panose="05000000000000000000" pitchFamily="2" charset="2"/>
              <a:buChar char="§"/>
              <a:defRPr/>
            </a:pPr>
            <a:endParaRPr lang="en-CA" dirty="0"/>
          </a:p>
          <a:p>
            <a:pPr marL="174159" indent="-174159" defTabSz="947982">
              <a:buFont typeface="Wingdings" panose="05000000000000000000" pitchFamily="2" charset="2"/>
              <a:buChar char="§"/>
              <a:defRPr/>
            </a:pPr>
            <a:r>
              <a:rPr lang="en-CA" dirty="0"/>
              <a:t>Filgrastim does not contain PTMs, and is expressed on a plasmid that is replicating within E.coli. The protein is not secreted, and must go through a process to release it from the cells prior to being purified. </a:t>
            </a:r>
          </a:p>
          <a:p>
            <a:pPr marL="174159" indent="-174159">
              <a:buFont typeface="Wingdings" panose="05000000000000000000" pitchFamily="2" charset="2"/>
              <a:buChar char="§"/>
            </a:pPr>
            <a:endParaRPr lang="en-CA" dirty="0"/>
          </a:p>
          <a:p>
            <a:pPr marL="174159" indent="-174159">
              <a:buFont typeface="Wingdings" panose="05000000000000000000" pitchFamily="2" charset="2"/>
              <a:buChar char="§"/>
            </a:pPr>
            <a:r>
              <a:rPr lang="en-CA" dirty="0"/>
              <a:t>Cells are grown in a bioreactor, where they continually express the protein of interest. Temperature, dissolved oxygen, pH, cell density &amp; viability etc. must be closely monitored to ensure desired product quality. </a:t>
            </a:r>
          </a:p>
          <a:p>
            <a:pPr defTabSz="947982">
              <a:defRPr/>
            </a:pPr>
            <a:endParaRPr lang="en-CA" dirty="0"/>
          </a:p>
        </p:txBody>
      </p:sp>
      <p:sp>
        <p:nvSpPr>
          <p:cNvPr id="4" name="Slide Number Placeholder 3"/>
          <p:cNvSpPr>
            <a:spLocks noGrp="1"/>
          </p:cNvSpPr>
          <p:nvPr>
            <p:ph type="sldNum" sz="quarter" idx="10"/>
          </p:nvPr>
        </p:nvSpPr>
        <p:spPr/>
        <p:txBody>
          <a:bodyPr/>
          <a:lstStyle/>
          <a:p>
            <a:fld id="{F82AE116-F9B0-F345-AA66-75E0E4B0C40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5265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each batch</a:t>
            </a:r>
            <a:r>
              <a:rPr lang="en-CA" baseline="0" dirty="0"/>
              <a:t> produced and released for commercial use, a</a:t>
            </a:r>
            <a:r>
              <a:rPr lang="en-CA" dirty="0"/>
              <a:t> panel of analytics are used to demonstrate and ensure quality from batch to batch.  These validated methods have been reviewed and approved by Health Canada.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39B887D-B6F7-4061-923D-F37C61F72ABE}" type="slidenum">
              <a:rPr lang="en-CA" smtClean="0"/>
              <a:t>17</a:t>
            </a:fld>
            <a:endParaRPr lang="en-CA" dirty="0"/>
          </a:p>
        </p:txBody>
      </p:sp>
    </p:spTree>
    <p:extLst>
      <p:ext uri="{BB962C8B-B14F-4D97-AF65-F5344CB8AC3E}">
        <p14:creationId xmlns:p14="http://schemas.microsoft.com/office/powerpoint/2010/main" val="320925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6072">
              <a:defRPr/>
            </a:pPr>
            <a:r>
              <a:rPr lang="en-GB" dirty="0"/>
              <a:t>Starting with batch</a:t>
            </a:r>
            <a:r>
              <a:rPr lang="en-GB" baseline="0" dirty="0"/>
              <a:t> consistency, it is important to understand that a</a:t>
            </a:r>
            <a:r>
              <a:rPr lang="en-GB" dirty="0"/>
              <a:t>ll biologics vary from batch to batch.</a:t>
            </a:r>
            <a:r>
              <a:rPr lang="en-GB" baseline="0" dirty="0"/>
              <a:t> Using Rituxan as the example, </a:t>
            </a:r>
            <a:r>
              <a:rPr lang="en-GB" b="1" baseline="0" dirty="0">
                <a:solidFill>
                  <a:srgbClr val="C00000"/>
                </a:solidFill>
              </a:rPr>
              <a:t>this</a:t>
            </a:r>
            <a:r>
              <a:rPr lang="en-GB" b="1" dirty="0">
                <a:solidFill>
                  <a:srgbClr val="C00000"/>
                </a:solidFill>
              </a:rPr>
              <a:t> graph shows that over time,</a:t>
            </a:r>
            <a:r>
              <a:rPr lang="en-GB" b="1" baseline="0" dirty="0">
                <a:solidFill>
                  <a:srgbClr val="C00000"/>
                </a:solidFill>
              </a:rPr>
              <a:t> </a:t>
            </a:r>
            <a:r>
              <a:rPr lang="en-GB" b="1" dirty="0">
                <a:solidFill>
                  <a:srgbClr val="C00000"/>
                </a:solidFill>
              </a:rPr>
              <a:t>different batches of Rituxan have different levels of potency.  Not clinically meaningful differences, but differences.</a:t>
            </a:r>
            <a:endParaRPr lang="en-US" b="1" baseline="0" dirty="0">
              <a:solidFill>
                <a:srgbClr val="C00000"/>
              </a:solidFill>
            </a:endParaRPr>
          </a:p>
          <a:p>
            <a:endParaRPr lang="en-US" dirty="0">
              <a:latin typeface="Century Gothic Regular" charset="0"/>
            </a:endParaRPr>
          </a:p>
          <a:p>
            <a:pPr marL="222184" indent="-222184">
              <a:buFont typeface="Arial"/>
              <a:buChar char="•"/>
            </a:pPr>
            <a:r>
              <a:rPr lang="en-US" dirty="0">
                <a:latin typeface="Century Gothic Regular" charset="0"/>
              </a:rPr>
              <a:t>Why</a:t>
            </a:r>
            <a:r>
              <a:rPr lang="en-US" baseline="0" dirty="0">
                <a:latin typeface="Century Gothic Regular" charset="0"/>
              </a:rPr>
              <a:t> this is important is because there is a lot of talk about how biosimilars may slightly different compared to reference biologics. Originator biologics differ from their own original batches. </a:t>
            </a:r>
            <a:r>
              <a:rPr lang="en-US" dirty="0">
                <a:solidFill>
                  <a:srgbClr val="FF0000"/>
                </a:solidFill>
              </a:rPr>
              <a:t>Each batch of a biologic</a:t>
            </a:r>
            <a:r>
              <a:rPr lang="en-US" baseline="0" dirty="0">
                <a:solidFill>
                  <a:srgbClr val="FF0000"/>
                </a:solidFill>
              </a:rPr>
              <a:t> product</a:t>
            </a:r>
            <a:r>
              <a:rPr lang="en-US" dirty="0">
                <a:solidFill>
                  <a:srgbClr val="FF0000"/>
                </a:solidFill>
              </a:rPr>
              <a:t> is a biosimilar of their previous batches.</a:t>
            </a:r>
          </a:p>
          <a:p>
            <a:endParaRPr lang="en-US" dirty="0"/>
          </a:p>
        </p:txBody>
      </p:sp>
      <p:sp>
        <p:nvSpPr>
          <p:cNvPr id="4" name="Slide Number Placeholder 3"/>
          <p:cNvSpPr>
            <a:spLocks noGrp="1"/>
          </p:cNvSpPr>
          <p:nvPr>
            <p:ph type="sldNum" sz="quarter" idx="10"/>
          </p:nvPr>
        </p:nvSpPr>
        <p:spPr/>
        <p:txBody>
          <a:bodyPr/>
          <a:lstStyle/>
          <a:p>
            <a:fld id="{9FB8AE1E-C4D6-40B0-A8F9-A79613B45B2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5182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59" indent="-174159" defTabSz="710986">
              <a:buFont typeface="Wingdings" panose="05000000000000000000" pitchFamily="2" charset="2"/>
              <a:buChar char="§"/>
              <a:defRPr/>
            </a:pPr>
            <a:r>
              <a:rPr lang="en-US" dirty="0"/>
              <a:t>Achieving approval for a biosimilar follows a stepwise approach to demonstrating biosimilarity, a pathway that is the inverse of the originator biologic. </a:t>
            </a:r>
          </a:p>
          <a:p>
            <a:pPr marL="174159" indent="-174159" defTabSz="710986">
              <a:buFont typeface="Wingdings" panose="05000000000000000000" pitchFamily="2" charset="2"/>
              <a:buChar char="§"/>
              <a:defRPr/>
            </a:pPr>
            <a:endParaRPr lang="en-US" dirty="0"/>
          </a:p>
          <a:p>
            <a:pPr marL="174159" indent="-174159" defTabSz="710986">
              <a:buFont typeface="Wingdings" panose="05000000000000000000" pitchFamily="2" charset="2"/>
              <a:buChar char="§"/>
              <a:defRPr/>
            </a:pPr>
            <a:r>
              <a:rPr lang="en-US" dirty="0"/>
              <a:t>Both developments begin with clone development and expression, which is then followed by analytical characterization.</a:t>
            </a:r>
          </a:p>
          <a:p>
            <a:pPr marL="174159" indent="-174159" defTabSz="710986">
              <a:buFont typeface="Wingdings" panose="05000000000000000000" pitchFamily="2" charset="2"/>
              <a:buChar char="§"/>
              <a:defRPr/>
            </a:pPr>
            <a:endParaRPr lang="en-US" dirty="0"/>
          </a:p>
          <a:p>
            <a:pPr marL="174159" indent="-174159" defTabSz="710986">
              <a:buFont typeface="Wingdings" panose="05000000000000000000" pitchFamily="2" charset="2"/>
              <a:buChar char="§"/>
              <a:defRPr/>
            </a:pPr>
            <a:r>
              <a:rPr lang="en-US" dirty="0"/>
              <a:t>The</a:t>
            </a:r>
            <a:r>
              <a:rPr lang="en-US" baseline="0" dirty="0"/>
              <a:t> analytical characterization is </a:t>
            </a:r>
            <a:r>
              <a:rPr lang="en-US" dirty="0"/>
              <a:t>extensive in the development of a biosimilar</a:t>
            </a:r>
            <a:r>
              <a:rPr lang="en-US" baseline="0" dirty="0"/>
              <a:t> </a:t>
            </a:r>
            <a:r>
              <a:rPr lang="en-US" dirty="0"/>
              <a:t>to definitively characterize protein structure and post translational</a:t>
            </a:r>
            <a:r>
              <a:rPr lang="en-US" baseline="0" dirty="0"/>
              <a:t> modifications (</a:t>
            </a:r>
            <a:r>
              <a:rPr lang="en-US" dirty="0"/>
              <a:t>PTMs). </a:t>
            </a:r>
          </a:p>
          <a:p>
            <a:pPr marL="174159" indent="-174159" defTabSz="710986">
              <a:buFont typeface="Wingdings" panose="05000000000000000000" pitchFamily="2" charset="2"/>
              <a:buChar char="§"/>
              <a:defRPr/>
            </a:pPr>
            <a:endParaRPr lang="en-US" dirty="0"/>
          </a:p>
          <a:p>
            <a:pPr marL="174159" indent="-174159" defTabSz="710986">
              <a:buFont typeface="Wingdings" panose="05000000000000000000" pitchFamily="2" charset="2"/>
              <a:buChar char="§"/>
              <a:defRPr/>
            </a:pPr>
            <a:r>
              <a:rPr lang="en-US" dirty="0"/>
              <a:t>Nonclinical studies follow, demonstrating similar binding in vitro and cell based affects in vivo, generally with animal studies. </a:t>
            </a:r>
          </a:p>
          <a:p>
            <a:pPr marL="174159" indent="-174159" defTabSz="710986">
              <a:buFont typeface="Wingdings" panose="05000000000000000000" pitchFamily="2" charset="2"/>
              <a:buChar char="§"/>
              <a:defRPr/>
            </a:pPr>
            <a:endParaRPr lang="en-US" dirty="0"/>
          </a:p>
          <a:p>
            <a:pPr marL="174159" indent="-174159" defTabSz="710986">
              <a:buFont typeface="Wingdings" panose="05000000000000000000" pitchFamily="2" charset="2"/>
              <a:buChar char="§"/>
              <a:defRPr/>
            </a:pPr>
            <a:r>
              <a:rPr lang="en-US" dirty="0"/>
              <a:t>For Biosimilars, clinical pharmacology studies are performed to identify similar PK/PD profiles of the originator and biosimilar. Finally, for biosimilars, a relatively small scale clinical study is performed to demonstrate comparable efficacy and immunogenicity, typically in a single indication. </a:t>
            </a:r>
            <a:endParaRPr lang="en-CA" dirty="0"/>
          </a:p>
          <a:p>
            <a:pPr marL="174159" indent="-174159">
              <a:buFont typeface="Wingdings" panose="05000000000000000000" pitchFamily="2" charset="2"/>
              <a:buChar char="§"/>
            </a:pPr>
            <a:endParaRPr lang="en-CA" dirty="0"/>
          </a:p>
        </p:txBody>
      </p:sp>
      <p:sp>
        <p:nvSpPr>
          <p:cNvPr id="4" name="Slide Number Placeholder 3"/>
          <p:cNvSpPr>
            <a:spLocks noGrp="1"/>
          </p:cNvSpPr>
          <p:nvPr>
            <p:ph type="sldNum" sz="quarter" idx="10"/>
          </p:nvPr>
        </p:nvSpPr>
        <p:spPr/>
        <p:txBody>
          <a:bodyPr/>
          <a:lstStyle/>
          <a:p>
            <a:fld id="{D45E0700-D44C-444A-92C6-F4BA2E60B7D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1235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300" y="4460756"/>
            <a:ext cx="6432003" cy="4977639"/>
          </a:xfrm>
        </p:spPr>
        <p:txBody>
          <a:bodyPr/>
          <a:lstStyle/>
          <a:p>
            <a:pPr>
              <a:defRPr/>
            </a:pPr>
            <a:endParaRPr lang="en-US" sz="1100" dirty="0"/>
          </a:p>
        </p:txBody>
      </p:sp>
    </p:spTree>
    <p:extLst>
      <p:ext uri="{BB962C8B-B14F-4D97-AF65-F5344CB8AC3E}">
        <p14:creationId xmlns:p14="http://schemas.microsoft.com/office/powerpoint/2010/main" val="1988597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www.hc-sc.gc.ca/dhp-mps/alt_formats/pdf/brgtherap/applic-demande/guides/seb-pbu/seb-pbu-2016-eng.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apobiologix.com/manufacturing/default.asp"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gabionline.net/Biosimilars/General/Biosimilars-approved-in-Europe" TargetMode="External"/><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nada.ca/content/dam/hc-sc/migration/hc-sc/dhp-mps/alt_formats/pdf/brgtherap/applic-demande/guides/biosimilars-biosimilaires-qa-qr-eng.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spscanada.org)1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intra.nshealth.ca/patientsafety/SitePages/vanessaslaw.asp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png"/><Relationship Id="rId7"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2421" y="1122363"/>
            <a:ext cx="9144000" cy="2387600"/>
          </a:xfrm>
        </p:spPr>
        <p:txBody>
          <a:bodyPr>
            <a:normAutofit/>
          </a:bodyPr>
          <a:lstStyle/>
          <a:p>
            <a:r>
              <a:rPr lang="en-US" sz="6400" dirty="0">
                <a:solidFill>
                  <a:srgbClr val="331B2C"/>
                </a:solidFill>
              </a:rPr>
              <a:t>Biosimilars </a:t>
            </a:r>
          </a:p>
        </p:txBody>
      </p:sp>
      <p:sp>
        <p:nvSpPr>
          <p:cNvPr id="3" name="Subtitle 2"/>
          <p:cNvSpPr>
            <a:spLocks noGrp="1"/>
          </p:cNvSpPr>
          <p:nvPr>
            <p:ph type="subTitle" idx="1"/>
          </p:nvPr>
        </p:nvSpPr>
        <p:spPr>
          <a:xfrm>
            <a:off x="2095835" y="3553121"/>
            <a:ext cx="7974780" cy="952033"/>
          </a:xfrm>
        </p:spPr>
        <p:txBody>
          <a:bodyPr>
            <a:noAutofit/>
          </a:bodyPr>
          <a:lstStyle/>
          <a:p>
            <a:r>
              <a:rPr lang="en-US" sz="3200" b="1" dirty="0">
                <a:solidFill>
                  <a:srgbClr val="EFC137"/>
                </a:solidFill>
              </a:rPr>
              <a:t>No more double talk</a:t>
            </a:r>
          </a:p>
        </p:txBody>
      </p:sp>
      <p:sp>
        <p:nvSpPr>
          <p:cNvPr id="4" name="Slide Number Placeholder 3"/>
          <p:cNvSpPr>
            <a:spLocks noGrp="1"/>
          </p:cNvSpPr>
          <p:nvPr>
            <p:ph type="sldNum" sz="quarter" idx="12"/>
          </p:nvPr>
        </p:nvSpPr>
        <p:spPr/>
        <p:txBody>
          <a:bodyPr/>
          <a:lstStyle/>
          <a:p>
            <a:fld id="{48F63A3B-78C7-47BE-AE5E-E10140E04643}" type="slidenum">
              <a:rPr lang="en-US" smtClean="0"/>
              <a:t>1</a:t>
            </a:fld>
            <a:endParaRPr lang="en-US" dirty="0"/>
          </a:p>
        </p:txBody>
      </p:sp>
      <p:sp>
        <p:nvSpPr>
          <p:cNvPr id="5" name="TextBox 4"/>
          <p:cNvSpPr txBox="1"/>
          <p:nvPr/>
        </p:nvSpPr>
        <p:spPr>
          <a:xfrm>
            <a:off x="9275805" y="2817341"/>
            <a:ext cx="2660822" cy="1077218"/>
          </a:xfrm>
          <a:prstGeom prst="rect">
            <a:avLst/>
          </a:prstGeom>
          <a:noFill/>
        </p:spPr>
        <p:txBody>
          <a:bodyPr wrap="square" rtlCol="0">
            <a:spAutoFit/>
          </a:bodyPr>
          <a:lstStyle/>
          <a:p>
            <a:r>
              <a:rPr lang="en-US" sz="1600" dirty="0"/>
              <a:t>APPHON</a:t>
            </a:r>
          </a:p>
          <a:p>
            <a:r>
              <a:rPr lang="en-US" sz="1600" dirty="0"/>
              <a:t>Bruce Colwell</a:t>
            </a:r>
          </a:p>
          <a:p>
            <a:r>
              <a:rPr lang="en-US" sz="1600" dirty="0"/>
              <a:t>Nov, 2023</a:t>
            </a:r>
          </a:p>
          <a:p>
            <a:endParaRPr lang="en-US" sz="1600" dirty="0"/>
          </a:p>
        </p:txBody>
      </p:sp>
    </p:spTree>
    <p:extLst>
      <p:ext uri="{BB962C8B-B14F-4D97-AF65-F5344CB8AC3E}">
        <p14:creationId xmlns:p14="http://schemas.microsoft.com/office/powerpoint/2010/main" val="145074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err="1"/>
              <a:t>Biosimilars</a:t>
            </a:r>
            <a:endParaRPr lang="en-CA" dirty="0"/>
          </a:p>
        </p:txBody>
      </p:sp>
      <p:sp>
        <p:nvSpPr>
          <p:cNvPr id="7" name="Content Placeholder 6"/>
          <p:cNvSpPr>
            <a:spLocks noGrp="1"/>
          </p:cNvSpPr>
          <p:nvPr>
            <p:ph idx="1"/>
          </p:nvPr>
        </p:nvSpPr>
        <p:spPr/>
        <p:txBody>
          <a:bodyPr>
            <a:normAutofit fontScale="92500" lnSpcReduction="10000"/>
          </a:bodyPr>
          <a:lstStyle/>
          <a:p>
            <a:r>
              <a:rPr lang="en-CA" sz="3200" dirty="0" err="1"/>
              <a:t>Biosimilars</a:t>
            </a:r>
            <a:r>
              <a:rPr lang="en-CA" sz="3200" dirty="0"/>
              <a:t> are drugs made by competing pharmaceutical companies where the product is reverse engineered to be as “similar” as the originator.</a:t>
            </a:r>
          </a:p>
          <a:p>
            <a:r>
              <a:rPr lang="en-CA" sz="3200" dirty="0"/>
              <a:t>Biologicals are not identical molecules so </a:t>
            </a:r>
            <a:r>
              <a:rPr lang="en-CA" sz="3200" dirty="0" err="1"/>
              <a:t>biosimilars</a:t>
            </a:r>
            <a:r>
              <a:rPr lang="en-CA" sz="3200" dirty="0"/>
              <a:t> cannot be the same and therefore they cannot be generics.</a:t>
            </a:r>
          </a:p>
          <a:p>
            <a:r>
              <a:rPr lang="en-US" sz="3200" dirty="0">
                <a:solidFill>
                  <a:srgbClr val="301E2B"/>
                </a:solidFill>
              </a:rPr>
              <a:t>They must prove they are as close to the originator drug such that there is no meaningful difference using </a:t>
            </a:r>
            <a:r>
              <a:rPr lang="en-US" sz="3200" dirty="0">
                <a:solidFill>
                  <a:prstClr val="black"/>
                </a:solidFill>
              </a:rPr>
              <a:t>the reference biologic drug </a:t>
            </a:r>
            <a:r>
              <a:rPr lang="en-US" sz="3200" dirty="0">
                <a:solidFill>
                  <a:srgbClr val="301E2B"/>
                </a:solidFill>
              </a:rPr>
              <a:t>information.</a:t>
            </a:r>
            <a:r>
              <a:rPr lang="en-CA" sz="3200" dirty="0">
                <a:solidFill>
                  <a:srgbClr val="301E2B"/>
                </a:solidFill>
              </a:rPr>
              <a:t>									</a:t>
            </a:r>
          </a:p>
          <a:p>
            <a:endParaRPr lang="en-CA" dirty="0"/>
          </a:p>
          <a:p>
            <a:endParaRPr lang="en-CA" dirty="0"/>
          </a:p>
        </p:txBody>
      </p:sp>
      <p:sp>
        <p:nvSpPr>
          <p:cNvPr id="5" name="Slide Number Placeholder 4"/>
          <p:cNvSpPr>
            <a:spLocks noGrp="1"/>
          </p:cNvSpPr>
          <p:nvPr>
            <p:ph type="sldNum" sz="quarter" idx="12"/>
          </p:nvPr>
        </p:nvSpPr>
        <p:spPr/>
        <p:txBody>
          <a:bodyPr/>
          <a:lstStyle/>
          <a:p>
            <a:fld id="{A824DC6F-805D-9F4E-85D8-B977E03A6FE3}" type="slidenum">
              <a:rPr lang="en-US" smtClean="0"/>
              <a:pPr/>
              <a:t>10</a:t>
            </a:fld>
            <a:endParaRPr lang="en-US" dirty="0"/>
          </a:p>
        </p:txBody>
      </p:sp>
    </p:spTree>
    <p:extLst>
      <p:ext uri="{BB962C8B-B14F-4D97-AF65-F5344CB8AC3E}">
        <p14:creationId xmlns:p14="http://schemas.microsoft.com/office/powerpoint/2010/main" val="199011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Rio Olympics- </a:t>
            </a:r>
            <a:r>
              <a:rPr lang="en-US" dirty="0" err="1"/>
              <a:t>womans</a:t>
            </a:r>
            <a:r>
              <a:rPr lang="en-US" dirty="0"/>
              <a:t> marathon</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26811"/>
            <a:ext cx="5334000" cy="3558540"/>
          </a:xfrm>
        </p:spPr>
      </p:pic>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3908" y="2057402"/>
            <a:ext cx="5902657" cy="3927950"/>
          </a:xfrm>
        </p:spPr>
      </p:pic>
      <p:sp>
        <p:nvSpPr>
          <p:cNvPr id="11" name="TextBox 10"/>
          <p:cNvSpPr txBox="1"/>
          <p:nvPr/>
        </p:nvSpPr>
        <p:spPr>
          <a:xfrm>
            <a:off x="222738" y="6318738"/>
            <a:ext cx="10925908" cy="375139"/>
          </a:xfrm>
          <a:prstGeom prst="rect">
            <a:avLst/>
          </a:prstGeom>
          <a:noFill/>
        </p:spPr>
        <p:txBody>
          <a:bodyPr wrap="square" rtlCol="0">
            <a:spAutoFit/>
          </a:bodyPr>
          <a:lstStyle/>
          <a:p>
            <a:r>
              <a:rPr lang="en-US" dirty="0"/>
              <a:t>Which country was disappointed in their athletes?</a:t>
            </a:r>
          </a:p>
        </p:txBody>
      </p:sp>
      <p:sp>
        <p:nvSpPr>
          <p:cNvPr id="12" name="TextBox 11"/>
          <p:cNvSpPr txBox="1"/>
          <p:nvPr/>
        </p:nvSpPr>
        <p:spPr>
          <a:xfrm>
            <a:off x="1153297" y="1861751"/>
            <a:ext cx="2166552" cy="646331"/>
          </a:xfrm>
          <a:prstGeom prst="rect">
            <a:avLst/>
          </a:prstGeom>
          <a:noFill/>
        </p:spPr>
        <p:txBody>
          <a:bodyPr wrap="square" rtlCol="0">
            <a:spAutoFit/>
          </a:bodyPr>
          <a:lstStyle/>
          <a:p>
            <a:r>
              <a:rPr lang="en-US" dirty="0"/>
              <a:t>German Twins tied for 82nd</a:t>
            </a:r>
          </a:p>
        </p:txBody>
      </p:sp>
      <p:sp>
        <p:nvSpPr>
          <p:cNvPr id="13" name="TextBox 12"/>
          <p:cNvSpPr txBox="1"/>
          <p:nvPr/>
        </p:nvSpPr>
        <p:spPr>
          <a:xfrm>
            <a:off x="7891849" y="2231083"/>
            <a:ext cx="2306594" cy="646331"/>
          </a:xfrm>
          <a:prstGeom prst="rect">
            <a:avLst/>
          </a:prstGeom>
          <a:noFill/>
        </p:spPr>
        <p:txBody>
          <a:bodyPr wrap="square" rtlCol="0">
            <a:spAutoFit/>
          </a:bodyPr>
          <a:lstStyle/>
          <a:p>
            <a:r>
              <a:rPr lang="en-US" dirty="0"/>
              <a:t>Estonia Triplets- 97</a:t>
            </a:r>
            <a:r>
              <a:rPr lang="en-US" baseline="30000" dirty="0"/>
              <a:t>th</a:t>
            </a:r>
            <a:r>
              <a:rPr lang="en-US" dirty="0"/>
              <a:t>, 114</a:t>
            </a:r>
            <a:r>
              <a:rPr lang="en-US" baseline="30000" dirty="0"/>
              <a:t>th</a:t>
            </a:r>
            <a:r>
              <a:rPr lang="en-US" dirty="0"/>
              <a:t>, DNF</a:t>
            </a:r>
          </a:p>
        </p:txBody>
      </p:sp>
    </p:spTree>
    <p:extLst>
      <p:ext uri="{BB962C8B-B14F-4D97-AF65-F5344CB8AC3E}">
        <p14:creationId xmlns:p14="http://schemas.microsoft.com/office/powerpoint/2010/main" val="184992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 drug and a generic drug</a:t>
            </a:r>
          </a:p>
        </p:txBody>
      </p:sp>
      <p:sp>
        <p:nvSpPr>
          <p:cNvPr id="3" name="Content Placeholder 2"/>
          <p:cNvSpPr>
            <a:spLocks noGrp="1"/>
          </p:cNvSpPr>
          <p:nvPr>
            <p:ph idx="1"/>
          </p:nvPr>
        </p:nvSpPr>
        <p:spPr/>
        <p:txBody>
          <a:bodyPr/>
          <a:lstStyle/>
          <a:p>
            <a:r>
              <a:rPr lang="en-US" dirty="0"/>
              <a:t>Known molecular structure that can easily be duplicated.</a:t>
            </a:r>
          </a:p>
          <a:p>
            <a:r>
              <a:rPr lang="en-US" dirty="0"/>
              <a:t>Once patent protection has ended another company can start making the same drug.  To prove it is the same they give it to usually well volunteers and measure the levels of drug in the body to ensure the drug is adsorbed as well. (Pharmacokinetics)</a:t>
            </a:r>
          </a:p>
          <a:p>
            <a:r>
              <a:rPr lang="en-US" dirty="0"/>
              <a:t>Must be found to be pharmaceutically equivalent and bioequivalent   (90% of the CI of the AUC must fall within 80% to 125% of the innovator drug)</a:t>
            </a:r>
          </a:p>
          <a:p>
            <a:r>
              <a:rPr lang="en-US" dirty="0"/>
              <a:t>Once proven then the generic can be substituted for any indication that the drug has been approved for. </a:t>
            </a:r>
          </a:p>
        </p:txBody>
      </p:sp>
    </p:spTree>
    <p:extLst>
      <p:ext uri="{BB962C8B-B14F-4D97-AF65-F5344CB8AC3E}">
        <p14:creationId xmlns:p14="http://schemas.microsoft.com/office/powerpoint/2010/main" val="2379976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a:t>
            </a:r>
          </a:p>
        </p:txBody>
      </p:sp>
      <p:sp>
        <p:nvSpPr>
          <p:cNvPr id="3" name="Content Placeholder 2"/>
          <p:cNvSpPr>
            <a:spLocks noGrp="1"/>
          </p:cNvSpPr>
          <p:nvPr>
            <p:ph idx="1"/>
          </p:nvPr>
        </p:nvSpPr>
        <p:spPr/>
        <p:txBody>
          <a:bodyPr/>
          <a:lstStyle/>
          <a:p>
            <a:r>
              <a:rPr lang="en-US" dirty="0"/>
              <a:t>If patient does not adsorb drug the same way as the tested population</a:t>
            </a:r>
          </a:p>
          <a:p>
            <a:pPr lvl="1"/>
            <a:r>
              <a:rPr lang="en-US" dirty="0"/>
              <a:t>Ex absorption of cream in a patient with psoriasis</a:t>
            </a:r>
          </a:p>
          <a:p>
            <a:pPr lvl="1"/>
            <a:r>
              <a:rPr lang="en-US" dirty="0" err="1"/>
              <a:t>Imatinib</a:t>
            </a:r>
            <a:r>
              <a:rPr lang="en-US" dirty="0"/>
              <a:t> </a:t>
            </a:r>
            <a:r>
              <a:rPr lang="en-US" dirty="0" err="1"/>
              <a:t>mesylate</a:t>
            </a:r>
            <a:r>
              <a:rPr lang="en-US" dirty="0"/>
              <a:t> in GIST as GI tract has tumor on it altering absorption </a:t>
            </a:r>
          </a:p>
          <a:p>
            <a:r>
              <a:rPr lang="en-US" dirty="0"/>
              <a:t>The inactive ingredients are not acceptable</a:t>
            </a:r>
          </a:p>
          <a:p>
            <a:pPr lvl="1"/>
            <a:r>
              <a:rPr lang="en-US" dirty="0"/>
              <a:t>Patient has allergy to filler compound</a:t>
            </a:r>
          </a:p>
          <a:p>
            <a:endParaRPr lang="en-US" dirty="0"/>
          </a:p>
          <a:p>
            <a:endParaRPr lang="en-US" dirty="0"/>
          </a:p>
        </p:txBody>
      </p:sp>
    </p:spTree>
    <p:extLst>
      <p:ext uri="{BB962C8B-B14F-4D97-AF65-F5344CB8AC3E}">
        <p14:creationId xmlns:p14="http://schemas.microsoft.com/office/powerpoint/2010/main" val="423772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p>
        </p:txBody>
      </p:sp>
      <p:sp>
        <p:nvSpPr>
          <p:cNvPr id="3" name="Content Placeholder 2"/>
          <p:cNvSpPr>
            <a:spLocks noGrp="1"/>
          </p:cNvSpPr>
          <p:nvPr>
            <p:ph idx="1"/>
          </p:nvPr>
        </p:nvSpPr>
        <p:spPr/>
        <p:txBody>
          <a:bodyPr/>
          <a:lstStyle/>
          <a:p>
            <a:r>
              <a:rPr lang="en-US" dirty="0"/>
              <a:t>Does not measure activity just the drug level</a:t>
            </a:r>
          </a:p>
          <a:p>
            <a:pPr lvl="1"/>
            <a:r>
              <a:rPr lang="en-US" dirty="0"/>
              <a:t>Measurement of generic may measure non active part of molecule which could be altered during absorption</a:t>
            </a:r>
          </a:p>
          <a:p>
            <a:r>
              <a:rPr lang="en-US" dirty="0"/>
              <a:t>Lack of ongoing policing of drug once accepted</a:t>
            </a:r>
          </a:p>
          <a:p>
            <a:pPr lvl="1"/>
            <a:r>
              <a:rPr lang="en-US" dirty="0"/>
              <a:t>Example of generic producing empty capsules </a:t>
            </a:r>
          </a:p>
          <a:p>
            <a:pPr lvl="1"/>
            <a:endParaRPr lang="en-US" dirty="0"/>
          </a:p>
        </p:txBody>
      </p:sp>
    </p:spTree>
    <p:extLst>
      <p:ext uri="{BB962C8B-B14F-4D97-AF65-F5344CB8AC3E}">
        <p14:creationId xmlns:p14="http://schemas.microsoft.com/office/powerpoint/2010/main" val="1078508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363" y="1470025"/>
            <a:ext cx="11048324" cy="5363467"/>
          </a:xfrm>
        </p:spPr>
        <p:txBody>
          <a:bodyPr>
            <a:noAutofit/>
          </a:bodyPr>
          <a:lstStyle/>
          <a:p>
            <a:pPr defTabSz="645171">
              <a:spcBef>
                <a:spcPts val="1008"/>
              </a:spcBef>
              <a:buClr>
                <a:srgbClr val="EBB62B"/>
              </a:buClr>
              <a:buFont typeface="Wingdings" panose="05000000000000000000" pitchFamily="2" charset="2"/>
              <a:buChar char="§"/>
            </a:pPr>
            <a:endParaRPr lang="en-US" sz="2267" dirty="0"/>
          </a:p>
          <a:p>
            <a:pPr defTabSz="645171">
              <a:spcBef>
                <a:spcPts val="1008"/>
              </a:spcBef>
              <a:buClr>
                <a:srgbClr val="EBB62B"/>
              </a:buClr>
              <a:buFont typeface="Wingdings" panose="05000000000000000000" pitchFamily="2" charset="2"/>
              <a:buChar char="§"/>
            </a:pPr>
            <a:r>
              <a:rPr lang="en-US" sz="2267" dirty="0"/>
              <a:t>Sponsors filing for biosimilar approvals are required to file a New Drug Submission</a:t>
            </a:r>
          </a:p>
          <a:p>
            <a:pPr defTabSz="645171">
              <a:spcBef>
                <a:spcPts val="1008"/>
              </a:spcBef>
              <a:buClr>
                <a:srgbClr val="EBB62B"/>
              </a:buClr>
              <a:buFont typeface="Wingdings" panose="05000000000000000000" pitchFamily="2" charset="2"/>
              <a:buChar char="§"/>
            </a:pPr>
            <a:r>
              <a:rPr lang="en-US" sz="2267" dirty="0"/>
              <a:t>Health Canada requires that for qualification as a biosimilar, the following criteria are met:</a:t>
            </a:r>
          </a:p>
          <a:p>
            <a:pPr marL="1200121" lvl="1" indent="-457189" defTabSz="645171">
              <a:spcBef>
                <a:spcPts val="1008"/>
              </a:spcBef>
              <a:buClr>
                <a:srgbClr val="EBB62B"/>
              </a:buClr>
              <a:buFont typeface="Wingdings" panose="05000000000000000000" pitchFamily="2" charset="2"/>
              <a:buChar char="§"/>
            </a:pPr>
            <a:r>
              <a:rPr lang="en-US" sz="2267" dirty="0"/>
              <a:t>a </a:t>
            </a:r>
            <a:r>
              <a:rPr lang="en-US" sz="2267" b="1" dirty="0"/>
              <a:t>suitable reference biologic </a:t>
            </a:r>
            <a:r>
              <a:rPr lang="en-US" sz="2267" dirty="0"/>
              <a:t>drug exists </a:t>
            </a:r>
          </a:p>
          <a:p>
            <a:pPr marL="1200121" lvl="1" indent="-457189" defTabSz="645171">
              <a:spcBef>
                <a:spcPts val="1008"/>
              </a:spcBef>
              <a:buClr>
                <a:srgbClr val="EBB62B"/>
              </a:buClr>
              <a:buFont typeface="Wingdings" panose="05000000000000000000" pitchFamily="2" charset="2"/>
              <a:buChar char="§"/>
            </a:pPr>
            <a:r>
              <a:rPr lang="en-US" sz="2267" dirty="0"/>
              <a:t>the product can be </a:t>
            </a:r>
            <a:r>
              <a:rPr lang="en-US" sz="2267" b="1" dirty="0"/>
              <a:t>well characterized </a:t>
            </a:r>
            <a:r>
              <a:rPr lang="en-US" sz="2267" dirty="0"/>
              <a:t>by a set of modern analytical methods; and</a:t>
            </a:r>
          </a:p>
          <a:p>
            <a:pPr marL="1200121" lvl="1" indent="-457189" defTabSz="645171">
              <a:spcBef>
                <a:spcPts val="1008"/>
              </a:spcBef>
              <a:buClr>
                <a:srgbClr val="EBB62B"/>
              </a:buClr>
              <a:buFont typeface="Wingdings" panose="05000000000000000000" pitchFamily="2" charset="2"/>
              <a:buChar char="§"/>
            </a:pPr>
            <a:r>
              <a:rPr lang="en-US" sz="2267" dirty="0"/>
              <a:t>the biosimilar, through extensive characterization and analysis, can be </a:t>
            </a:r>
            <a:r>
              <a:rPr lang="en-US" sz="2267" b="1" dirty="0"/>
              <a:t>judged similar to the reference biologic drug </a:t>
            </a:r>
            <a:r>
              <a:rPr lang="en-US" sz="2267" dirty="0"/>
              <a:t>by meeting an </a:t>
            </a:r>
            <a:r>
              <a:rPr lang="en-US" sz="2267" b="1" dirty="0"/>
              <a:t>appropriate set of pre-determined criteria</a:t>
            </a:r>
            <a:r>
              <a:rPr lang="en-US" sz="2267" dirty="0"/>
              <a:t>.</a:t>
            </a:r>
          </a:p>
          <a:p>
            <a:pPr defTabSz="645171">
              <a:spcBef>
                <a:spcPts val="1008"/>
              </a:spcBef>
              <a:buClr>
                <a:srgbClr val="EBB62B"/>
              </a:buClr>
              <a:buFont typeface="Wingdings" panose="05000000000000000000" pitchFamily="2" charset="2"/>
              <a:buChar char="§"/>
            </a:pPr>
            <a:endParaRPr lang="en-US" sz="2267" dirty="0">
              <a:solidFill>
                <a:srgbClr val="4D2F48"/>
              </a:solidFill>
            </a:endParaRPr>
          </a:p>
          <a:p>
            <a:pPr>
              <a:buClr>
                <a:srgbClr val="EBB62B"/>
              </a:buClr>
              <a:buFont typeface="Wingdings" panose="05000000000000000000" pitchFamily="2" charset="2"/>
              <a:buChar char="§"/>
            </a:pPr>
            <a:endParaRPr lang="en-US" sz="2400" dirty="0">
              <a:solidFill>
                <a:srgbClr val="4D2F48"/>
              </a:solidFill>
            </a:endParaRPr>
          </a:p>
        </p:txBody>
      </p:sp>
      <p:sp>
        <p:nvSpPr>
          <p:cNvPr id="7" name="Title 1"/>
          <p:cNvSpPr>
            <a:spLocks noGrp="1"/>
          </p:cNvSpPr>
          <p:nvPr>
            <p:ph type="title"/>
          </p:nvPr>
        </p:nvSpPr>
        <p:spPr>
          <a:xfrm>
            <a:off x="838200" y="161364"/>
            <a:ext cx="10515600" cy="1308661"/>
          </a:xfrm>
        </p:spPr>
        <p:txBody>
          <a:bodyPr>
            <a:normAutofit/>
          </a:bodyPr>
          <a:lstStyle/>
          <a:p>
            <a:r>
              <a:rPr lang="en-US" sz="3200" dirty="0"/>
              <a:t>Regulation of Biosimilars</a:t>
            </a:r>
            <a:r>
              <a:rPr lang="en-US" sz="3200" baseline="30000" dirty="0"/>
              <a:t>14</a:t>
            </a:r>
          </a:p>
        </p:txBody>
      </p:sp>
      <p:sp>
        <p:nvSpPr>
          <p:cNvPr id="2" name="Slide Number Placeholder 1"/>
          <p:cNvSpPr>
            <a:spLocks noGrp="1"/>
          </p:cNvSpPr>
          <p:nvPr>
            <p:ph type="sldNum" sz="quarter" idx="12"/>
          </p:nvPr>
        </p:nvSpPr>
        <p:spPr>
          <a:xfrm>
            <a:off x="10164415" y="6398731"/>
            <a:ext cx="1891748" cy="365125"/>
          </a:xfrm>
        </p:spPr>
        <p:txBody>
          <a:bodyPr/>
          <a:lstStyle/>
          <a:p>
            <a:fld id="{A824DC6F-805D-9F4E-85D8-B977E03A6FE3}" type="slidenum">
              <a:rPr lang="en-US" smtClean="0"/>
              <a:pPr/>
              <a:t>15</a:t>
            </a:fld>
            <a:endParaRPr lang="en-US" dirty="0"/>
          </a:p>
        </p:txBody>
      </p:sp>
      <p:sp>
        <p:nvSpPr>
          <p:cNvPr id="6" name="TextBox 5"/>
          <p:cNvSpPr txBox="1"/>
          <p:nvPr/>
        </p:nvSpPr>
        <p:spPr>
          <a:xfrm>
            <a:off x="838201" y="5712248"/>
            <a:ext cx="8398935" cy="404341"/>
          </a:xfrm>
          <a:prstGeom prst="rect">
            <a:avLst/>
          </a:prstGeom>
          <a:noFill/>
        </p:spPr>
        <p:txBody>
          <a:bodyPr wrap="square" rtlCol="0">
            <a:spAutoFit/>
          </a:bodyPr>
          <a:lstStyle/>
          <a:p>
            <a:pPr defTabSz="645171" eaLnBrk="0" hangingPunct="0">
              <a:lnSpc>
                <a:spcPct val="95000"/>
              </a:lnSpc>
              <a:spcBef>
                <a:spcPct val="40000"/>
              </a:spcBef>
              <a:spcAft>
                <a:spcPct val="20000"/>
              </a:spcAft>
              <a:buClr>
                <a:srgbClr val="744AE0"/>
              </a:buClr>
              <a:buSzPct val="110000"/>
            </a:pPr>
            <a:r>
              <a:rPr lang="en-US" sz="1067" baseline="30000" dirty="0">
                <a:solidFill>
                  <a:srgbClr val="3C2034"/>
                </a:solidFill>
              </a:rPr>
              <a:t>14. </a:t>
            </a:r>
            <a:r>
              <a:rPr lang="en-US" sz="1067" dirty="0">
                <a:solidFill>
                  <a:srgbClr val="3C2034"/>
                </a:solidFill>
              </a:rPr>
              <a:t>Guidance Document-Information and Submission Requirements for Biosimilar Biologic Drugs, 2016-11-14. </a:t>
            </a:r>
            <a:r>
              <a:rPr lang="en-US" sz="1067" dirty="0">
                <a:solidFill>
                  <a:prstClr val="black"/>
                </a:solidFill>
                <a:hlinkClick r:id="rId4"/>
              </a:rPr>
              <a:t>http://www.hc-sc.gc.ca/dhp-mps/alt_formats/pdf/brgtherap/applic-demande/guides/seb-pbu/seb-pbu-2016-eng.pdf</a:t>
            </a:r>
            <a:r>
              <a:rPr lang="en-US" sz="1067" dirty="0">
                <a:solidFill>
                  <a:prstClr val="black"/>
                </a:solidFill>
              </a:rPr>
              <a:t>.</a:t>
            </a:r>
            <a:endParaRPr lang="en-US" sz="1067" dirty="0">
              <a:solidFill>
                <a:srgbClr val="301E2B"/>
              </a:solidFill>
              <a:ea typeface="MS PGothic" pitchFamily="34" charset="-128"/>
              <a:cs typeface="Arial" panose="020B0604020202020204" pitchFamily="34" charset="0"/>
            </a:endParaRPr>
          </a:p>
        </p:txBody>
      </p:sp>
    </p:spTree>
    <p:custDataLst>
      <p:tags r:id="rId1"/>
    </p:custDataLst>
    <p:extLst>
      <p:ext uri="{BB962C8B-B14F-4D97-AF65-F5344CB8AC3E}">
        <p14:creationId xmlns:p14="http://schemas.microsoft.com/office/powerpoint/2010/main" val="288878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977979" y="431460"/>
            <a:ext cx="8610600" cy="1293028"/>
          </a:xfrm>
        </p:spPr>
        <p:txBody>
          <a:bodyPr>
            <a:normAutofit/>
          </a:bodyPr>
          <a:lstStyle/>
          <a:p>
            <a:r>
              <a:rPr lang="en-US" sz="3200" b="1" dirty="0"/>
              <a:t>Biologics Manufacturing Process</a:t>
            </a:r>
            <a:r>
              <a:rPr lang="en-US" sz="3200" b="1" baseline="30000" dirty="0"/>
              <a:t>24</a:t>
            </a:r>
          </a:p>
        </p:txBody>
      </p:sp>
      <p:sp>
        <p:nvSpPr>
          <p:cNvPr id="2" name="Slide Number Placeholder 1"/>
          <p:cNvSpPr>
            <a:spLocks noGrp="1"/>
          </p:cNvSpPr>
          <p:nvPr>
            <p:ph type="sldNum" sz="quarter" idx="12"/>
          </p:nvPr>
        </p:nvSpPr>
        <p:spPr>
          <a:xfrm>
            <a:off x="10164415" y="6398731"/>
            <a:ext cx="1891748" cy="365125"/>
          </a:xfrm>
        </p:spPr>
        <p:txBody>
          <a:bodyPr/>
          <a:lstStyle/>
          <a:p>
            <a:fld id="{A824DC6F-805D-9F4E-85D8-B977E03A6FE3}" type="slidenum">
              <a:rPr lang="en-US" smtClean="0">
                <a:solidFill>
                  <a:prstClr val="black">
                    <a:tint val="75000"/>
                  </a:prstClr>
                </a:solidFill>
              </a:rPr>
              <a:pPr/>
              <a:t>16</a:t>
            </a:fld>
            <a:endParaRPr lang="en-US" dirty="0">
              <a:solidFill>
                <a:prstClr val="black">
                  <a:tint val="75000"/>
                </a:prstClr>
              </a:solidFill>
            </a:endParaRPr>
          </a:p>
        </p:txBody>
      </p:sp>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b="5634"/>
          <a:stretch/>
        </p:blipFill>
        <p:spPr>
          <a:xfrm>
            <a:off x="691117" y="1724488"/>
            <a:ext cx="5409883" cy="4582187"/>
          </a:xfrm>
          <a:prstGeom prst="rect">
            <a:avLst/>
          </a:prstGeom>
        </p:spPr>
      </p:pic>
      <p:pic>
        <p:nvPicPr>
          <p:cNvPr id="8" name="Picture 7"/>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42916" y="1860012"/>
            <a:ext cx="5110885" cy="3567851"/>
          </a:xfrm>
          <a:prstGeom prst="rect">
            <a:avLst/>
          </a:prstGeom>
        </p:spPr>
      </p:pic>
      <p:sp>
        <p:nvSpPr>
          <p:cNvPr id="13" name="TextBox 12"/>
          <p:cNvSpPr txBox="1"/>
          <p:nvPr/>
        </p:nvSpPr>
        <p:spPr>
          <a:xfrm>
            <a:off x="6312672" y="5500739"/>
            <a:ext cx="4603685" cy="897992"/>
          </a:xfrm>
          <a:prstGeom prst="roundRect">
            <a:avLst/>
          </a:prstGeom>
          <a:solidFill>
            <a:srgbClr val="EFC137"/>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en-US"/>
            </a:defPPr>
            <a:lvl1pPr algn="ctr">
              <a:defRPr sz="2200"/>
            </a:lvl1pPr>
          </a:lstStyle>
          <a:p>
            <a:pPr defTabSz="914354"/>
            <a:r>
              <a:rPr lang="en-US" sz="2133" dirty="0">
                <a:solidFill>
                  <a:srgbClr val="3C2034"/>
                </a:solidFill>
              </a:rPr>
              <a:t>Different process, highly similar product, no clinically meaningful differences</a:t>
            </a:r>
          </a:p>
        </p:txBody>
      </p:sp>
      <p:sp>
        <p:nvSpPr>
          <p:cNvPr id="10" name="TextBox 9"/>
          <p:cNvSpPr txBox="1"/>
          <p:nvPr/>
        </p:nvSpPr>
        <p:spPr>
          <a:xfrm>
            <a:off x="164303" y="6471607"/>
            <a:ext cx="9234487" cy="256545"/>
          </a:xfrm>
          <a:prstGeom prst="rect">
            <a:avLst/>
          </a:prstGeom>
          <a:noFill/>
        </p:spPr>
        <p:txBody>
          <a:bodyPr wrap="square" rtlCol="0">
            <a:spAutoFit/>
          </a:bodyPr>
          <a:lstStyle/>
          <a:p>
            <a:pPr defTabSz="914354"/>
            <a:r>
              <a:rPr lang="en-US" sz="1067" baseline="30000" dirty="0">
                <a:solidFill>
                  <a:srgbClr val="3C2034"/>
                </a:solidFill>
                <a:ea typeface="Calibri" charset="0"/>
                <a:cs typeface="Calibri" charset="0"/>
              </a:rPr>
              <a:t>  24. </a:t>
            </a:r>
            <a:r>
              <a:rPr lang="en-US" sz="1067" dirty="0">
                <a:solidFill>
                  <a:srgbClr val="3C2034"/>
                </a:solidFill>
                <a:ea typeface="Calibri" charset="0"/>
                <a:cs typeface="Calibri" charset="0"/>
              </a:rPr>
              <a:t>Manufacturing, accessed October 11, 2017, </a:t>
            </a:r>
            <a:r>
              <a:rPr lang="en-US" sz="1067" dirty="0">
                <a:solidFill>
                  <a:prstClr val="black"/>
                </a:solidFill>
                <a:ea typeface="Calibri" charset="0"/>
                <a:cs typeface="Calibri" charset="0"/>
              </a:rPr>
              <a:t>&lt;</a:t>
            </a:r>
            <a:r>
              <a:rPr lang="en-US" sz="1067" dirty="0">
                <a:solidFill>
                  <a:prstClr val="black"/>
                </a:solidFill>
                <a:ea typeface="Calibri" charset="0"/>
                <a:cs typeface="Calibri" charset="0"/>
                <a:hlinkClick r:id="rId5"/>
              </a:rPr>
              <a:t>http://www.apobiologix.com/manufacturing/default.asp</a:t>
            </a:r>
            <a:r>
              <a:rPr lang="en-US" sz="1067" dirty="0">
                <a:solidFill>
                  <a:prstClr val="black"/>
                </a:solidFill>
                <a:ea typeface="Calibri" charset="0"/>
                <a:cs typeface="Calibri" charset="0"/>
              </a:rPr>
              <a:t>&gt; </a:t>
            </a:r>
          </a:p>
        </p:txBody>
      </p:sp>
    </p:spTree>
    <p:extLst>
      <p:ext uri="{BB962C8B-B14F-4D97-AF65-F5344CB8AC3E}">
        <p14:creationId xmlns:p14="http://schemas.microsoft.com/office/powerpoint/2010/main" val="383873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649" y="335772"/>
            <a:ext cx="8610600" cy="1293028"/>
          </a:xfrm>
        </p:spPr>
        <p:txBody>
          <a:bodyPr>
            <a:normAutofit/>
          </a:bodyPr>
          <a:lstStyle/>
          <a:p>
            <a:r>
              <a:rPr lang="en-US" sz="3200" b="1" dirty="0"/>
              <a:t>High Quality and Consistent Biosimilars Produced</a:t>
            </a:r>
          </a:p>
        </p:txBody>
      </p:sp>
      <p:sp>
        <p:nvSpPr>
          <p:cNvPr id="3" name="Content Placeholder 2"/>
          <p:cNvSpPr>
            <a:spLocks noGrp="1"/>
          </p:cNvSpPr>
          <p:nvPr>
            <p:ph idx="1"/>
          </p:nvPr>
        </p:nvSpPr>
        <p:spPr>
          <a:xfrm>
            <a:off x="1174043" y="1628800"/>
            <a:ext cx="9426223" cy="4173539"/>
          </a:xfrm>
        </p:spPr>
        <p:txBody>
          <a:bodyPr>
            <a:normAutofit/>
          </a:bodyPr>
          <a:lstStyle/>
          <a:p>
            <a:pPr marL="457189" indent="-457189">
              <a:buFont typeface="Wingdings" panose="05000000000000000000" pitchFamily="2" charset="2"/>
              <a:buChar char="§"/>
            </a:pPr>
            <a:r>
              <a:rPr lang="en-US" dirty="0"/>
              <a:t>Establish a well-defined manufacturing process with its associated process controls.  This is highly protected by the company.</a:t>
            </a:r>
          </a:p>
          <a:p>
            <a:pPr marL="457189" indent="-457189">
              <a:buFont typeface="Wingdings" panose="05000000000000000000" pitchFamily="2" charset="2"/>
              <a:buChar char="§"/>
            </a:pPr>
            <a:endParaRPr lang="en-US" dirty="0"/>
          </a:p>
          <a:p>
            <a:pPr marL="457189" indent="-457189">
              <a:buFont typeface="Wingdings" panose="05000000000000000000" pitchFamily="2" charset="2"/>
              <a:buChar char="§"/>
            </a:pPr>
            <a:r>
              <a:rPr lang="en-US" dirty="0"/>
              <a:t>Each batch produced will be tested as per pre-approved specifications to ensure it meets quality standards.  </a:t>
            </a:r>
          </a:p>
          <a:p>
            <a:pPr marL="457189" indent="-457189">
              <a:buFont typeface="Wingdings" panose="05000000000000000000" pitchFamily="2" charset="2"/>
              <a:buChar char="§"/>
            </a:pPr>
            <a:endParaRPr lang="en-US" dirty="0"/>
          </a:p>
          <a:p>
            <a:pPr marL="457189" indent="-457189">
              <a:buFont typeface="Wingdings" panose="05000000000000000000" pitchFamily="2" charset="2"/>
              <a:buChar char="§"/>
            </a:pPr>
            <a:r>
              <a:rPr lang="en-US" dirty="0"/>
              <a:t>Any process changes will be pre-approved by Health Canada prior to the implementation to ensure no impact on product quality</a:t>
            </a:r>
          </a:p>
          <a:p>
            <a:pPr marL="457189" indent="-457189">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a:xfrm>
            <a:off x="10164415" y="6398731"/>
            <a:ext cx="1891748" cy="365125"/>
          </a:xfrm>
        </p:spPr>
        <p:txBody>
          <a:bodyPr/>
          <a:lstStyle/>
          <a:p>
            <a:fld id="{A824DC6F-805D-9F4E-85D8-B977E03A6FE3}" type="slidenum">
              <a:rPr lang="en-US" smtClean="0"/>
              <a:pPr/>
              <a:t>17</a:t>
            </a:fld>
            <a:endParaRPr lang="en-US" dirty="0"/>
          </a:p>
        </p:txBody>
      </p:sp>
    </p:spTree>
    <p:extLst>
      <p:ext uri="{BB962C8B-B14F-4D97-AF65-F5344CB8AC3E}">
        <p14:creationId xmlns:p14="http://schemas.microsoft.com/office/powerpoint/2010/main" val="28535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295" y="1759457"/>
            <a:ext cx="4629084" cy="3832879"/>
          </a:xfrm>
        </p:spPr>
        <p:txBody>
          <a:bodyPr>
            <a:noAutofit/>
          </a:bodyPr>
          <a:lstStyle/>
          <a:p>
            <a:pPr marL="285744" indent="-285744">
              <a:lnSpc>
                <a:spcPct val="100000"/>
              </a:lnSpc>
              <a:buFont typeface="Arial"/>
              <a:buChar char="•"/>
            </a:pPr>
            <a:r>
              <a:rPr lang="en-CA" sz="2133" dirty="0"/>
              <a:t>Variability is normal and anticipated especially for glycosylated proteins</a:t>
            </a:r>
          </a:p>
          <a:p>
            <a:pPr marL="0" indent="0">
              <a:lnSpc>
                <a:spcPct val="100000"/>
              </a:lnSpc>
              <a:buNone/>
            </a:pPr>
            <a:endParaRPr lang="en-CA" sz="2133" dirty="0"/>
          </a:p>
          <a:p>
            <a:pPr marL="285744" indent="-285744">
              <a:lnSpc>
                <a:spcPct val="100000"/>
              </a:lnSpc>
              <a:buFont typeface="Arial"/>
              <a:buChar char="•"/>
            </a:pPr>
            <a:r>
              <a:rPr lang="en-US" sz="2133" dirty="0"/>
              <a:t>No batch of any biologic is “identical” to any other batch</a:t>
            </a:r>
          </a:p>
          <a:p>
            <a:endParaRPr lang="en-US" sz="2133" dirty="0"/>
          </a:p>
        </p:txBody>
      </p:sp>
      <p:sp>
        <p:nvSpPr>
          <p:cNvPr id="12" name="Text Placeholder 5"/>
          <p:cNvSpPr txBox="1">
            <a:spLocks/>
          </p:cNvSpPr>
          <p:nvPr/>
        </p:nvSpPr>
        <p:spPr>
          <a:xfrm>
            <a:off x="1676400" y="1914630"/>
            <a:ext cx="2986184" cy="3256461"/>
          </a:xfrm>
          <a:prstGeom prst="rect">
            <a:avLst/>
          </a:prstGeom>
        </p:spPr>
        <p:txBody>
          <a:bodyPr wrap="square" lIns="32259" tIns="16131" rIns="32259" bIns="16131">
            <a:noAutofit/>
          </a:bodyPr>
          <a:lstStyle>
            <a:lvl1pPr marL="0" indent="0" algn="l" defTabSz="1828800" rtl="0" eaLnBrk="1" latinLnBrk="0" hangingPunct="1">
              <a:lnSpc>
                <a:spcPct val="100000"/>
              </a:lnSpc>
              <a:spcBef>
                <a:spcPts val="0"/>
              </a:spcBef>
              <a:buFont typeface="Arial" panose="020B0604020202020204" pitchFamily="34" charset="0"/>
              <a:buNone/>
              <a:defRPr sz="2100" b="1" kern="1200" cap="all" spc="400" baseline="0">
                <a:solidFill>
                  <a:schemeClr val="accent2"/>
                </a:solidFill>
                <a:latin typeface="+mn-lt"/>
                <a:ea typeface="+mn-ea"/>
                <a:cs typeface="+mn-cs"/>
              </a:defRPr>
            </a:lvl1pPr>
            <a:lvl2pPr marL="0" indent="0" algn="l" defTabSz="1828800" rtl="0" eaLnBrk="1" latinLnBrk="0" hangingPunct="1">
              <a:lnSpc>
                <a:spcPct val="100000"/>
              </a:lnSpc>
              <a:spcBef>
                <a:spcPts val="0"/>
              </a:spcBef>
              <a:buFont typeface="Arial" panose="020B0604020202020204" pitchFamily="34" charset="0"/>
              <a:buNone/>
              <a:defRPr sz="4800" kern="1200">
                <a:solidFill>
                  <a:schemeClr val="tx1"/>
                </a:solidFill>
                <a:latin typeface="+mn-lt"/>
                <a:ea typeface="+mn-ea"/>
                <a:cs typeface="+mn-cs"/>
              </a:defRPr>
            </a:lvl2pPr>
            <a:lvl3pPr marL="0" indent="0" algn="l" defTabSz="1828800" rtl="0" eaLnBrk="1" latinLnBrk="0" hangingPunct="1">
              <a:lnSpc>
                <a:spcPct val="100000"/>
              </a:lnSpc>
              <a:spcBef>
                <a:spcPts val="0"/>
              </a:spcBef>
              <a:buFont typeface="Arial" panose="020B0604020202020204" pitchFamily="34" charset="0"/>
              <a:buNone/>
              <a:defRPr sz="4000" kern="1200">
                <a:solidFill>
                  <a:schemeClr val="tx1"/>
                </a:solidFill>
                <a:latin typeface="+mn-lt"/>
                <a:ea typeface="+mn-ea"/>
                <a:cs typeface="+mn-cs"/>
              </a:defRPr>
            </a:lvl3pPr>
            <a:lvl4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828800" rtl="0" eaLnBrk="1" latinLnBrk="0" hangingPunct="1">
              <a:lnSpc>
                <a:spcPct val="100000"/>
              </a:lnSpc>
              <a:spcBef>
                <a:spcPts val="0"/>
              </a:spcBef>
              <a:buFont typeface="Arial" panose="020B0604020202020204" pitchFamily="34" charset="0"/>
              <a:buNone/>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01616" indent="-201616">
              <a:buFont typeface="Arial"/>
              <a:buChar char="•"/>
            </a:pPr>
            <a:endParaRPr lang="en-US" sz="1700" b="0" cap="none" spc="0" dirty="0">
              <a:solidFill>
                <a:prstClr val="black"/>
              </a:solidFill>
            </a:endParaRPr>
          </a:p>
        </p:txBody>
      </p:sp>
      <p:sp>
        <p:nvSpPr>
          <p:cNvPr id="42" name="Title 1"/>
          <p:cNvSpPr txBox="1">
            <a:spLocks/>
          </p:cNvSpPr>
          <p:nvPr/>
        </p:nvSpPr>
        <p:spPr>
          <a:xfrm>
            <a:off x="1647975" y="771676"/>
            <a:ext cx="10515600" cy="854745"/>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3300" kern="1200">
                <a:solidFill>
                  <a:srgbClr val="EFC137"/>
                </a:solidFill>
                <a:latin typeface="+mj-lt"/>
                <a:ea typeface="+mj-ea"/>
                <a:cs typeface="+mj-cs"/>
              </a:defRPr>
            </a:lvl1pPr>
          </a:lstStyle>
          <a:p>
            <a:pPr algn="ctr"/>
            <a:r>
              <a:rPr lang="en-US" sz="3200" dirty="0">
                <a:solidFill>
                  <a:schemeClr val="tx1"/>
                </a:solidFill>
              </a:rPr>
              <a:t>All Biologics Vary From Batch to Batch</a:t>
            </a:r>
            <a:r>
              <a:rPr lang="en-US" sz="3200" baseline="30000" dirty="0">
                <a:solidFill>
                  <a:schemeClr val="tx1"/>
                </a:solidFill>
              </a:rPr>
              <a:t>12</a:t>
            </a:r>
          </a:p>
        </p:txBody>
      </p:sp>
      <p:sp>
        <p:nvSpPr>
          <p:cNvPr id="5" name="Slide Number Placeholder 4"/>
          <p:cNvSpPr>
            <a:spLocks noGrp="1"/>
          </p:cNvSpPr>
          <p:nvPr>
            <p:ph type="sldNum" sz="quarter" idx="12"/>
          </p:nvPr>
        </p:nvSpPr>
        <p:spPr>
          <a:xfrm>
            <a:off x="10164415" y="6398731"/>
            <a:ext cx="1891748" cy="365125"/>
          </a:xfrm>
        </p:spPr>
        <p:txBody>
          <a:bodyPr/>
          <a:lstStyle/>
          <a:p>
            <a:fld id="{A824DC6F-805D-9F4E-85D8-B977E03A6FE3}" type="slidenum">
              <a:rPr lang="en-US" smtClean="0"/>
              <a:pPr/>
              <a:t>18</a:t>
            </a:fld>
            <a:endParaRPr lang="en-US" dirty="0"/>
          </a:p>
        </p:txBody>
      </p:sp>
      <p:sp>
        <p:nvSpPr>
          <p:cNvPr id="43" name="TextBox 42"/>
          <p:cNvSpPr txBox="1"/>
          <p:nvPr/>
        </p:nvSpPr>
        <p:spPr>
          <a:xfrm>
            <a:off x="610296" y="6226415"/>
            <a:ext cx="9341425" cy="420756"/>
          </a:xfrm>
          <a:prstGeom prst="rect">
            <a:avLst/>
          </a:prstGeom>
          <a:noFill/>
        </p:spPr>
        <p:txBody>
          <a:bodyPr wrap="square" rtlCol="0">
            <a:spAutoFit/>
          </a:bodyPr>
          <a:lstStyle/>
          <a:p>
            <a:pPr defTabSz="645155"/>
            <a:r>
              <a:rPr lang="en-US" sz="1067" baseline="30000" dirty="0">
                <a:solidFill>
                  <a:srgbClr val="3C2034"/>
                </a:solidFill>
                <a:ea typeface="MS PGothic" pitchFamily="34" charset="-128"/>
                <a:cs typeface="Century Gothic Regular" charset="0"/>
              </a:rPr>
              <a:t>12. </a:t>
            </a:r>
            <a:r>
              <a:rPr lang="en-US" altLang="en-US" sz="1067" dirty="0">
                <a:solidFill>
                  <a:srgbClr val="3C2034"/>
                </a:solidFill>
                <a:ea typeface="Calibri" charset="0"/>
                <a:cs typeface="Calibri" charset="0"/>
              </a:rPr>
              <a:t>Shiestl M, et al. Acceptable changes in quality attributes of glycosylated biopharmaceuticals. Nature Biotechnology. 2011; 29(4): 310-312. Copyright 2011. &lt;</a:t>
            </a:r>
            <a:r>
              <a:rPr lang="en-US" sz="1067" dirty="0">
                <a:solidFill>
                  <a:srgbClr val="3C2034"/>
                </a:solidFill>
                <a:ea typeface="Calibri" charset="0"/>
                <a:cs typeface="Calibri" charset="0"/>
              </a:rPr>
              <a:t>https://www.nature.com/nbt/journal/v29/n4/full/nbt.1839.html&gt;</a:t>
            </a:r>
          </a:p>
        </p:txBody>
      </p:sp>
      <p:grpSp>
        <p:nvGrpSpPr>
          <p:cNvPr id="14" name="Group 13"/>
          <p:cNvGrpSpPr/>
          <p:nvPr/>
        </p:nvGrpSpPr>
        <p:grpSpPr>
          <a:xfrm>
            <a:off x="4969070" y="1626421"/>
            <a:ext cx="7194505" cy="4676157"/>
            <a:chOff x="3748121" y="1430153"/>
            <a:chExt cx="5395879" cy="3507118"/>
          </a:xfrm>
        </p:grpSpPr>
        <p:sp>
          <p:nvSpPr>
            <p:cNvPr id="4" name="TextBox 3"/>
            <p:cNvSpPr txBox="1"/>
            <p:nvPr/>
          </p:nvSpPr>
          <p:spPr>
            <a:xfrm>
              <a:off x="4158013" y="1430153"/>
              <a:ext cx="4719080" cy="623248"/>
            </a:xfrm>
            <a:prstGeom prst="rect">
              <a:avLst/>
            </a:prstGeom>
            <a:noFill/>
          </p:spPr>
          <p:txBody>
            <a:bodyPr wrap="none" rtlCol="0">
              <a:spAutoFit/>
            </a:bodyPr>
            <a:lstStyle/>
            <a:p>
              <a:pPr algn="ctr"/>
              <a:r>
                <a:rPr lang="en-US" sz="2400" dirty="0"/>
                <a:t>Characterization of Commercial Batches</a:t>
              </a:r>
            </a:p>
            <a:p>
              <a:pPr algn="ctr"/>
              <a:r>
                <a:rPr lang="en-US" sz="2400" dirty="0"/>
                <a:t>Rituxan / Mabthera (rituximab)</a:t>
              </a:r>
            </a:p>
          </p:txBody>
        </p:sp>
        <p:sp>
          <p:nvSpPr>
            <p:cNvPr id="6" name="TextBox 5"/>
            <p:cNvSpPr txBox="1"/>
            <p:nvPr/>
          </p:nvSpPr>
          <p:spPr>
            <a:xfrm>
              <a:off x="5006220" y="1937984"/>
              <a:ext cx="3082816" cy="346249"/>
            </a:xfrm>
            <a:prstGeom prst="rect">
              <a:avLst/>
            </a:prstGeom>
            <a:noFill/>
          </p:spPr>
          <p:txBody>
            <a:bodyPr wrap="none" rtlCol="0">
              <a:spAutoFit/>
            </a:bodyPr>
            <a:lstStyle/>
            <a:p>
              <a:pPr algn="ctr"/>
              <a:r>
                <a:rPr lang="en-US" sz="1333" dirty="0"/>
                <a:t>Shift in Glycosylation Profile and ADCC Potency</a:t>
              </a:r>
            </a:p>
            <a:p>
              <a:pPr algn="ctr"/>
              <a:r>
                <a:rPr lang="en-US" sz="1067" dirty="0"/>
                <a:t>ADCC=antibody-dependent cell cytotoxicity </a:t>
              </a:r>
            </a:p>
          </p:txBody>
        </p:sp>
        <p:pic>
          <p:nvPicPr>
            <p:cNvPr id="7" name="Picture 6"/>
            <p:cNvPicPr>
              <a:picLocks noChangeAspect="1"/>
            </p:cNvPicPr>
            <p:nvPr/>
          </p:nvPicPr>
          <p:blipFill>
            <a:blip r:embed="rId3"/>
            <a:stretch>
              <a:fillRect/>
            </a:stretch>
          </p:blipFill>
          <p:spPr>
            <a:xfrm>
              <a:off x="3748121" y="2420553"/>
              <a:ext cx="2642069" cy="1774825"/>
            </a:xfrm>
            <a:prstGeom prst="rect">
              <a:avLst/>
            </a:prstGeom>
          </p:spPr>
        </p:pic>
        <p:pic>
          <p:nvPicPr>
            <p:cNvPr id="8" name="Picture 7"/>
            <p:cNvPicPr>
              <a:picLocks noChangeAspect="1"/>
            </p:cNvPicPr>
            <p:nvPr/>
          </p:nvPicPr>
          <p:blipFill>
            <a:blip r:embed="rId4"/>
            <a:stretch>
              <a:fillRect/>
            </a:stretch>
          </p:blipFill>
          <p:spPr>
            <a:xfrm>
              <a:off x="6390190" y="2457450"/>
              <a:ext cx="2509849" cy="1797945"/>
            </a:xfrm>
            <a:prstGeom prst="rect">
              <a:avLst/>
            </a:prstGeom>
          </p:spPr>
        </p:pic>
        <p:sp>
          <p:nvSpPr>
            <p:cNvPr id="9" name="TextBox 8"/>
            <p:cNvSpPr txBox="1"/>
            <p:nvPr/>
          </p:nvSpPr>
          <p:spPr>
            <a:xfrm>
              <a:off x="4747318" y="3203386"/>
              <a:ext cx="803345" cy="207749"/>
            </a:xfrm>
            <a:prstGeom prst="rect">
              <a:avLst/>
            </a:prstGeom>
            <a:noFill/>
          </p:spPr>
          <p:txBody>
            <a:bodyPr wrap="none" rtlCol="0">
              <a:spAutoFit/>
            </a:bodyPr>
            <a:lstStyle/>
            <a:p>
              <a:r>
                <a:rPr lang="en-US" sz="1200" dirty="0">
                  <a:solidFill>
                    <a:schemeClr val="accent1">
                      <a:lumMod val="60000"/>
                      <a:lumOff val="40000"/>
                    </a:schemeClr>
                  </a:solidFill>
                </a:rPr>
                <a:t>Pre-change</a:t>
              </a:r>
            </a:p>
          </p:txBody>
        </p:sp>
        <p:sp>
          <p:nvSpPr>
            <p:cNvPr id="15" name="TextBox 14"/>
            <p:cNvSpPr txBox="1"/>
            <p:nvPr/>
          </p:nvSpPr>
          <p:spPr>
            <a:xfrm>
              <a:off x="5664598" y="2748355"/>
              <a:ext cx="853840" cy="207749"/>
            </a:xfrm>
            <a:prstGeom prst="rect">
              <a:avLst/>
            </a:prstGeom>
            <a:noFill/>
          </p:spPr>
          <p:txBody>
            <a:bodyPr wrap="none" rtlCol="0">
              <a:spAutoFit/>
            </a:bodyPr>
            <a:lstStyle/>
            <a:p>
              <a:r>
                <a:rPr lang="en-US" sz="1200" dirty="0">
                  <a:solidFill>
                    <a:schemeClr val="accent1">
                      <a:lumMod val="50000"/>
                    </a:schemeClr>
                  </a:solidFill>
                </a:rPr>
                <a:t>Post-change</a:t>
              </a:r>
            </a:p>
          </p:txBody>
        </p:sp>
        <p:sp>
          <p:nvSpPr>
            <p:cNvPr id="16" name="TextBox 15"/>
            <p:cNvSpPr txBox="1"/>
            <p:nvPr/>
          </p:nvSpPr>
          <p:spPr>
            <a:xfrm>
              <a:off x="8123273" y="2632939"/>
              <a:ext cx="853840" cy="207749"/>
            </a:xfrm>
            <a:prstGeom prst="rect">
              <a:avLst/>
            </a:prstGeom>
            <a:noFill/>
          </p:spPr>
          <p:txBody>
            <a:bodyPr wrap="none" rtlCol="0">
              <a:spAutoFit/>
            </a:bodyPr>
            <a:lstStyle/>
            <a:p>
              <a:r>
                <a:rPr lang="en-US" sz="1200" dirty="0">
                  <a:solidFill>
                    <a:schemeClr val="accent1">
                      <a:lumMod val="50000"/>
                    </a:schemeClr>
                  </a:solidFill>
                </a:rPr>
                <a:t>Post-change</a:t>
              </a:r>
            </a:p>
          </p:txBody>
        </p:sp>
        <p:sp>
          <p:nvSpPr>
            <p:cNvPr id="17" name="TextBox 16"/>
            <p:cNvSpPr txBox="1"/>
            <p:nvPr/>
          </p:nvSpPr>
          <p:spPr>
            <a:xfrm>
              <a:off x="7106961" y="3508186"/>
              <a:ext cx="803345" cy="207749"/>
            </a:xfrm>
            <a:prstGeom prst="rect">
              <a:avLst/>
            </a:prstGeom>
            <a:noFill/>
          </p:spPr>
          <p:txBody>
            <a:bodyPr wrap="none" rtlCol="0">
              <a:spAutoFit/>
            </a:bodyPr>
            <a:lstStyle/>
            <a:p>
              <a:r>
                <a:rPr lang="en-US" sz="1200" dirty="0">
                  <a:solidFill>
                    <a:schemeClr val="accent1">
                      <a:lumMod val="60000"/>
                      <a:lumOff val="40000"/>
                    </a:schemeClr>
                  </a:solidFill>
                </a:rPr>
                <a:t>Pre-change</a:t>
              </a:r>
            </a:p>
          </p:txBody>
        </p:sp>
        <p:sp>
          <p:nvSpPr>
            <p:cNvPr id="13" name="TextBox 12"/>
            <p:cNvSpPr txBox="1"/>
            <p:nvPr/>
          </p:nvSpPr>
          <p:spPr>
            <a:xfrm>
              <a:off x="3849999" y="4221691"/>
              <a:ext cx="5294001" cy="715580"/>
            </a:xfrm>
            <a:prstGeom prst="rect">
              <a:avLst/>
            </a:prstGeom>
            <a:noFill/>
          </p:spPr>
          <p:txBody>
            <a:bodyPr wrap="square" rtlCol="0">
              <a:spAutoFit/>
            </a:bodyPr>
            <a:lstStyle/>
            <a:p>
              <a:pPr marL="228594" indent="-228594">
                <a:buFont typeface="Wingdings" panose="05000000000000000000" pitchFamily="2" charset="2"/>
                <a:buChar char="§"/>
              </a:pPr>
              <a:r>
                <a:rPr lang="en-US" sz="1400" dirty="0"/>
                <a:t>Differences/shift in glycosylation pattern results in different potency in cell based assays</a:t>
              </a:r>
            </a:p>
            <a:p>
              <a:pPr marL="228594" indent="-228594">
                <a:buFont typeface="Wingdings" panose="05000000000000000000" pitchFamily="2" charset="2"/>
                <a:buChar char="§"/>
              </a:pPr>
              <a:r>
                <a:rPr lang="en-US" sz="1400" dirty="0"/>
                <a:t>Product label remained unchanged - indicating difference was not determined to be clinically meaningful</a:t>
              </a:r>
            </a:p>
          </p:txBody>
        </p:sp>
      </p:grpSp>
    </p:spTree>
    <p:extLst>
      <p:ext uri="{BB962C8B-B14F-4D97-AF65-F5344CB8AC3E}">
        <p14:creationId xmlns:p14="http://schemas.microsoft.com/office/powerpoint/2010/main" val="256981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53627"/>
            <a:ext cx="8610600" cy="1293028"/>
          </a:xfrm>
        </p:spPr>
        <p:txBody>
          <a:bodyPr/>
          <a:lstStyle/>
          <a:p>
            <a:r>
              <a:rPr lang="en-US" dirty="0"/>
              <a:t>Similar, same or close enough</a:t>
            </a: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404" t="43074" r="4382" b="19558"/>
          <a:stretch/>
        </p:blipFill>
        <p:spPr bwMode="auto">
          <a:xfrm>
            <a:off x="2362200" y="1447800"/>
            <a:ext cx="7467600" cy="507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90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Disclosures </a:t>
            </a:r>
          </a:p>
        </p:txBody>
      </p:sp>
      <p:sp>
        <p:nvSpPr>
          <p:cNvPr id="3" name="Content Placeholder 2"/>
          <p:cNvSpPr>
            <a:spLocks noGrp="1"/>
          </p:cNvSpPr>
          <p:nvPr>
            <p:ph idx="1"/>
          </p:nvPr>
        </p:nvSpPr>
        <p:spPr/>
        <p:txBody>
          <a:bodyPr/>
          <a:lstStyle/>
          <a:p>
            <a:r>
              <a:rPr lang="en-CA" dirty="0"/>
              <a:t>I have been involved in discussions of </a:t>
            </a:r>
            <a:r>
              <a:rPr lang="en-CA" dirty="0" err="1"/>
              <a:t>Biosimilars</a:t>
            </a:r>
            <a:r>
              <a:rPr lang="en-CA" dirty="0"/>
              <a:t> since they were called subsequent entry biologics.</a:t>
            </a:r>
          </a:p>
          <a:p>
            <a:r>
              <a:rPr lang="en-CA" dirty="0"/>
              <a:t>I have been involved in producing education material for </a:t>
            </a:r>
            <a:r>
              <a:rPr lang="en-CA" dirty="0" err="1"/>
              <a:t>pCOBI</a:t>
            </a:r>
            <a:r>
              <a:rPr lang="en-CA" dirty="0"/>
              <a:t> , </a:t>
            </a:r>
            <a:r>
              <a:rPr lang="en-CA" dirty="0" err="1"/>
              <a:t>CAPhO</a:t>
            </a:r>
            <a:r>
              <a:rPr lang="en-CA" dirty="0"/>
              <a:t> and CAMO as well as Pfizer</a:t>
            </a:r>
          </a:p>
          <a:p>
            <a:r>
              <a:rPr lang="en-CA" dirty="0"/>
              <a:t>I have given talks and reimbursed by Amgen, Pfizer, Roche and </a:t>
            </a:r>
            <a:r>
              <a:rPr lang="en-CA" dirty="0" err="1"/>
              <a:t>Apobiologix</a:t>
            </a:r>
            <a:r>
              <a:rPr lang="en-CA" dirty="0"/>
              <a:t>.</a:t>
            </a:r>
          </a:p>
          <a:p>
            <a:r>
              <a:rPr lang="en-CA" dirty="0"/>
              <a:t>These are companies that make either biologicals and/or biosimilars or both</a:t>
            </a:r>
          </a:p>
          <a:p>
            <a:r>
              <a:rPr lang="en-CA" dirty="0"/>
              <a:t>I have been involved in advisory boards for the following companies in the last three years: </a:t>
            </a:r>
            <a:r>
              <a:rPr lang="en-US" dirty="0"/>
              <a:t>Amgen, Fusion, Janssen, Pfizer,  Roche and </a:t>
            </a:r>
            <a:r>
              <a:rPr lang="en-US" dirty="0" err="1"/>
              <a:t>Viatris</a:t>
            </a:r>
            <a:endParaRPr lang="en-CA" dirty="0"/>
          </a:p>
        </p:txBody>
      </p:sp>
      <p:sp>
        <p:nvSpPr>
          <p:cNvPr id="4" name="Slide Number Placeholder 3"/>
          <p:cNvSpPr>
            <a:spLocks noGrp="1"/>
          </p:cNvSpPr>
          <p:nvPr>
            <p:ph type="sldNum" sz="quarter" idx="12"/>
          </p:nvPr>
        </p:nvSpPr>
        <p:spPr/>
        <p:txBody>
          <a:bodyPr/>
          <a:lstStyle/>
          <a:p>
            <a:fld id="{A824DC6F-805D-9F4E-85D8-B977E03A6FE3}" type="slidenum">
              <a:rPr lang="en-US" smtClean="0"/>
              <a:pPr/>
              <a:t>2</a:t>
            </a:fld>
            <a:endParaRPr lang="en-US" dirty="0"/>
          </a:p>
        </p:txBody>
      </p:sp>
    </p:spTree>
    <p:extLst>
      <p:ext uri="{BB962C8B-B14F-4D97-AF65-F5344CB8AC3E}">
        <p14:creationId xmlns:p14="http://schemas.microsoft.com/office/powerpoint/2010/main" val="1694215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935135" y="2363761"/>
            <a:ext cx="2441223" cy="2901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50760" y="443384"/>
            <a:ext cx="10515600" cy="1308661"/>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3300" kern="1200">
                <a:solidFill>
                  <a:srgbClr val="EFC137"/>
                </a:solidFill>
                <a:latin typeface="+mj-lt"/>
                <a:ea typeface="+mj-ea"/>
                <a:cs typeface="+mj-cs"/>
              </a:defRPr>
            </a:lvl1pPr>
          </a:lstStyle>
          <a:p>
            <a:pPr algn="ctr"/>
            <a:r>
              <a:rPr lang="en-US" sz="3200" dirty="0" err="1">
                <a:solidFill>
                  <a:schemeClr val="tx1"/>
                </a:solidFill>
              </a:rPr>
              <a:t>Biosimilars</a:t>
            </a:r>
            <a:r>
              <a:rPr lang="en-US" sz="3200" dirty="0">
                <a:solidFill>
                  <a:schemeClr val="tx1"/>
                </a:solidFill>
              </a:rPr>
              <a:t> Development Differs from Biologics</a:t>
            </a:r>
          </a:p>
        </p:txBody>
      </p:sp>
      <p:sp>
        <p:nvSpPr>
          <p:cNvPr id="5" name="TextBox 4"/>
          <p:cNvSpPr txBox="1"/>
          <p:nvPr/>
        </p:nvSpPr>
        <p:spPr>
          <a:xfrm>
            <a:off x="1181604" y="6267191"/>
            <a:ext cx="6213643" cy="256545"/>
          </a:xfrm>
          <a:prstGeom prst="rect">
            <a:avLst/>
          </a:prstGeom>
          <a:noFill/>
        </p:spPr>
        <p:txBody>
          <a:bodyPr wrap="square" rtlCol="0">
            <a:spAutoFit/>
          </a:bodyPr>
          <a:lstStyle/>
          <a:p>
            <a:pPr defTabSz="457178"/>
            <a:r>
              <a:rPr lang="en-CA" sz="1067" dirty="0">
                <a:solidFill>
                  <a:srgbClr val="3C2034"/>
                </a:solidFill>
              </a:rPr>
              <a:t>Adapted from Gnant, M– Biosimilars Symposium – ESMO 2016, Copenhagen </a:t>
            </a:r>
          </a:p>
        </p:txBody>
      </p:sp>
      <p:grpSp>
        <p:nvGrpSpPr>
          <p:cNvPr id="3" name="Group 2"/>
          <p:cNvGrpSpPr/>
          <p:nvPr/>
        </p:nvGrpSpPr>
        <p:grpSpPr>
          <a:xfrm>
            <a:off x="6481011" y="1914589"/>
            <a:ext cx="4632647" cy="4055151"/>
            <a:chOff x="4860757" y="1579880"/>
            <a:chExt cx="3474485" cy="3041363"/>
          </a:xfrm>
        </p:grpSpPr>
        <p:sp>
          <p:nvSpPr>
            <p:cNvPr id="8" name="Trapezoid 7"/>
            <p:cNvSpPr/>
            <p:nvPr/>
          </p:nvSpPr>
          <p:spPr>
            <a:xfrm>
              <a:off x="4860757" y="3500693"/>
              <a:ext cx="3474485" cy="1120550"/>
            </a:xfrm>
            <a:prstGeom prst="trapezoid">
              <a:avLst>
                <a:gd name="adj" fmla="val 57636"/>
              </a:avLst>
            </a:prstGeom>
            <a:solidFill>
              <a:srgbClr val="EFC137"/>
            </a:solidFill>
            <a:ln w="38100">
              <a:solidFill>
                <a:schemeClr val="bg1">
                  <a:lumMod val="85000"/>
                </a:schemeClr>
              </a:solidFill>
            </a:ln>
          </p:spPr>
          <p:txBody>
            <a:bodyPr wrap="square" rtlCol="0" anchor="ctr">
              <a:noAutofit/>
            </a:bodyPr>
            <a:lstStyle/>
            <a:p>
              <a:pPr algn="ctr" defTabSz="457178">
                <a:defRPr/>
              </a:pPr>
              <a:endParaRPr lang="en-US" sz="1400" b="1" kern="0" dirty="0">
                <a:solidFill>
                  <a:srgbClr val="000000"/>
                </a:solidFill>
              </a:endParaRPr>
            </a:p>
          </p:txBody>
        </p:sp>
        <p:sp>
          <p:nvSpPr>
            <p:cNvPr id="13" name="Trapezoid 12"/>
            <p:cNvSpPr/>
            <p:nvPr/>
          </p:nvSpPr>
          <p:spPr>
            <a:xfrm>
              <a:off x="5496025" y="2870200"/>
              <a:ext cx="2204186" cy="630493"/>
            </a:xfrm>
            <a:prstGeom prst="trapezoid">
              <a:avLst>
                <a:gd name="adj" fmla="val 56503"/>
              </a:avLst>
            </a:prstGeom>
            <a:solidFill>
              <a:schemeClr val="accent3"/>
            </a:solidFill>
            <a:ln w="38100">
              <a:solidFill>
                <a:schemeClr val="bg1">
                  <a:lumMod val="85000"/>
                </a:schemeClr>
              </a:solidFill>
            </a:ln>
          </p:spPr>
          <p:txBody>
            <a:bodyPr wrap="square" rtlCol="0" anchor="ctr">
              <a:noAutofit/>
            </a:bodyPr>
            <a:lstStyle/>
            <a:p>
              <a:pPr algn="ctr" defTabSz="457178">
                <a:defRPr/>
              </a:pPr>
              <a:endParaRPr lang="en-US" sz="1400" b="1" kern="0" dirty="0">
                <a:solidFill>
                  <a:srgbClr val="FFFFFF"/>
                </a:solidFill>
              </a:endParaRPr>
            </a:p>
          </p:txBody>
        </p:sp>
        <p:sp>
          <p:nvSpPr>
            <p:cNvPr id="15" name="Trapezoid 14"/>
            <p:cNvSpPr/>
            <p:nvPr/>
          </p:nvSpPr>
          <p:spPr>
            <a:xfrm>
              <a:off x="5854700" y="2297158"/>
              <a:ext cx="1480819" cy="567963"/>
            </a:xfrm>
            <a:prstGeom prst="trapezoid">
              <a:avLst>
                <a:gd name="adj" fmla="val 59006"/>
              </a:avLst>
            </a:prstGeom>
            <a:solidFill>
              <a:schemeClr val="accent6">
                <a:lumMod val="50000"/>
              </a:schemeClr>
            </a:solidFill>
            <a:ln w="38100">
              <a:solidFill>
                <a:schemeClr val="bg1">
                  <a:lumMod val="85000"/>
                </a:schemeClr>
              </a:solidFill>
            </a:ln>
          </p:spPr>
          <p:txBody>
            <a:bodyPr wrap="square" rtlCol="0" anchor="ctr">
              <a:noAutofit/>
            </a:bodyPr>
            <a:lstStyle/>
            <a:p>
              <a:pPr algn="ctr" defTabSz="457178">
                <a:defRPr/>
              </a:pPr>
              <a:endParaRPr lang="en-US" sz="1400" b="1" kern="0" dirty="0">
                <a:solidFill>
                  <a:srgbClr val="000000"/>
                </a:solidFill>
              </a:endParaRPr>
            </a:p>
          </p:txBody>
        </p:sp>
        <p:sp>
          <p:nvSpPr>
            <p:cNvPr id="17" name="Isosceles Triangle 16"/>
            <p:cNvSpPr/>
            <p:nvPr/>
          </p:nvSpPr>
          <p:spPr>
            <a:xfrm>
              <a:off x="6202680" y="1579880"/>
              <a:ext cx="802640" cy="717278"/>
            </a:xfrm>
            <a:prstGeom prst="triangle">
              <a:avLst/>
            </a:prstGeom>
            <a:solidFill>
              <a:srgbClr val="0070C0"/>
            </a:solidFill>
            <a:ln w="38100">
              <a:solidFill>
                <a:schemeClr val="bg1">
                  <a:lumMod val="85000"/>
                </a:schemeClr>
              </a:solidFill>
            </a:ln>
          </p:spPr>
          <p:txBody>
            <a:bodyPr wrap="square" rtlCol="0" anchor="ctr">
              <a:noAutofit/>
            </a:bodyPr>
            <a:lstStyle/>
            <a:p>
              <a:pPr algn="ctr" defTabSz="457178">
                <a:defRPr/>
              </a:pPr>
              <a:endParaRPr lang="en-US" sz="1400" b="1" kern="0" dirty="0">
                <a:solidFill>
                  <a:srgbClr val="000000"/>
                </a:solidFill>
              </a:endParaRPr>
            </a:p>
          </p:txBody>
        </p:sp>
      </p:grpSp>
      <p:sp>
        <p:nvSpPr>
          <p:cNvPr id="21" name="Trapezoid 20"/>
          <p:cNvSpPr/>
          <p:nvPr/>
        </p:nvSpPr>
        <p:spPr>
          <a:xfrm rot="10800000">
            <a:off x="1390950" y="1914588"/>
            <a:ext cx="4632647" cy="956371"/>
          </a:xfrm>
          <a:prstGeom prst="trapezoid">
            <a:avLst>
              <a:gd name="adj" fmla="val 57636"/>
            </a:avLst>
          </a:prstGeom>
          <a:solidFill>
            <a:srgbClr val="4472C4"/>
          </a:solidFill>
          <a:ln w="38100">
            <a:solidFill>
              <a:schemeClr val="bg1">
                <a:lumMod val="85000"/>
              </a:schemeClr>
            </a:solidFill>
          </a:ln>
        </p:spPr>
        <p:txBody>
          <a:bodyPr wrap="square" rtlCol="0" anchor="ctr">
            <a:noAutofit/>
          </a:bodyPr>
          <a:lstStyle/>
          <a:p>
            <a:pPr algn="ctr" defTabSz="457178">
              <a:defRPr/>
            </a:pPr>
            <a:endParaRPr lang="en-US" sz="1400" b="1" kern="0" dirty="0">
              <a:solidFill>
                <a:srgbClr val="000000"/>
              </a:solidFill>
            </a:endParaRPr>
          </a:p>
        </p:txBody>
      </p:sp>
      <p:sp>
        <p:nvSpPr>
          <p:cNvPr id="22" name="Trapezoid 21"/>
          <p:cNvSpPr/>
          <p:nvPr/>
        </p:nvSpPr>
        <p:spPr>
          <a:xfrm rot="10800000">
            <a:off x="1939845" y="2870954"/>
            <a:ext cx="3567289" cy="764060"/>
          </a:xfrm>
          <a:prstGeom prst="trapezoid">
            <a:avLst>
              <a:gd name="adj" fmla="val 56503"/>
            </a:avLst>
          </a:prstGeom>
          <a:solidFill>
            <a:srgbClr val="385723"/>
          </a:solidFill>
          <a:ln w="38100">
            <a:solidFill>
              <a:schemeClr val="bg1">
                <a:lumMod val="85000"/>
              </a:schemeClr>
            </a:solidFill>
          </a:ln>
        </p:spPr>
        <p:txBody>
          <a:bodyPr wrap="square" rtlCol="0" anchor="ctr">
            <a:noAutofit/>
          </a:bodyPr>
          <a:lstStyle/>
          <a:p>
            <a:pPr algn="ctr" defTabSz="457178">
              <a:defRPr/>
            </a:pPr>
            <a:endParaRPr lang="en-US" sz="1400" b="1" kern="0" dirty="0">
              <a:solidFill>
                <a:srgbClr val="FFFFFF"/>
              </a:solidFill>
            </a:endParaRPr>
          </a:p>
        </p:txBody>
      </p:sp>
      <p:sp>
        <p:nvSpPr>
          <p:cNvPr id="23" name="Trapezoid 22"/>
          <p:cNvSpPr/>
          <p:nvPr/>
        </p:nvSpPr>
        <p:spPr>
          <a:xfrm rot="10800000">
            <a:off x="2415819" y="3628243"/>
            <a:ext cx="2697260" cy="847429"/>
          </a:xfrm>
          <a:prstGeom prst="trapezoid">
            <a:avLst>
              <a:gd name="adj" fmla="val 59006"/>
            </a:avLst>
          </a:prstGeom>
          <a:solidFill>
            <a:srgbClr val="A6A6A6"/>
          </a:solidFill>
          <a:ln w="38100">
            <a:solidFill>
              <a:schemeClr val="bg1">
                <a:lumMod val="85000"/>
              </a:schemeClr>
            </a:solidFill>
          </a:ln>
        </p:spPr>
        <p:txBody>
          <a:bodyPr wrap="square" rtlCol="0" anchor="ctr">
            <a:noAutofit/>
          </a:bodyPr>
          <a:lstStyle/>
          <a:p>
            <a:pPr algn="ctr" defTabSz="457178">
              <a:defRPr/>
            </a:pPr>
            <a:endParaRPr lang="en-US" sz="1400" b="1" kern="0" dirty="0">
              <a:solidFill>
                <a:srgbClr val="000000"/>
              </a:solidFill>
            </a:endParaRPr>
          </a:p>
        </p:txBody>
      </p:sp>
      <p:sp>
        <p:nvSpPr>
          <p:cNvPr id="24" name="Isosceles Triangle 23"/>
          <p:cNvSpPr/>
          <p:nvPr/>
        </p:nvSpPr>
        <p:spPr>
          <a:xfrm rot="10800000">
            <a:off x="2923824" y="4475672"/>
            <a:ext cx="1704621" cy="1494067"/>
          </a:xfrm>
          <a:prstGeom prst="triangle">
            <a:avLst/>
          </a:prstGeom>
          <a:solidFill>
            <a:srgbClr val="EFC137"/>
          </a:solidFill>
          <a:ln w="38100">
            <a:solidFill>
              <a:schemeClr val="bg1">
                <a:lumMod val="85000"/>
              </a:schemeClr>
            </a:solidFill>
          </a:ln>
        </p:spPr>
        <p:txBody>
          <a:bodyPr wrap="square" rtlCol="0" anchor="ctr">
            <a:noAutofit/>
          </a:bodyPr>
          <a:lstStyle/>
          <a:p>
            <a:pPr algn="ctr" defTabSz="457178">
              <a:defRPr/>
            </a:pPr>
            <a:endParaRPr lang="en-US" sz="1400" b="1" kern="0" dirty="0">
              <a:solidFill>
                <a:srgbClr val="000000"/>
              </a:solidFill>
            </a:endParaRPr>
          </a:p>
        </p:txBody>
      </p:sp>
      <p:sp>
        <p:nvSpPr>
          <p:cNvPr id="4" name="TextBox 3"/>
          <p:cNvSpPr txBox="1"/>
          <p:nvPr/>
        </p:nvSpPr>
        <p:spPr>
          <a:xfrm>
            <a:off x="2504677" y="1493128"/>
            <a:ext cx="3005951" cy="379656"/>
          </a:xfrm>
          <a:prstGeom prst="rect">
            <a:avLst/>
          </a:prstGeom>
          <a:noFill/>
        </p:spPr>
        <p:txBody>
          <a:bodyPr wrap="none" rtlCol="0">
            <a:spAutoFit/>
          </a:bodyPr>
          <a:lstStyle/>
          <a:p>
            <a:pPr defTabSz="914354"/>
            <a:r>
              <a:rPr lang="en-US" sz="1867" dirty="0">
                <a:solidFill>
                  <a:prstClr val="black"/>
                </a:solidFill>
              </a:rPr>
              <a:t>Originator Development</a:t>
            </a:r>
          </a:p>
        </p:txBody>
      </p:sp>
      <p:sp>
        <p:nvSpPr>
          <p:cNvPr id="25" name="TextBox 24"/>
          <p:cNvSpPr txBox="1"/>
          <p:nvPr/>
        </p:nvSpPr>
        <p:spPr>
          <a:xfrm>
            <a:off x="7725279" y="6029284"/>
            <a:ext cx="2888932" cy="379656"/>
          </a:xfrm>
          <a:prstGeom prst="rect">
            <a:avLst/>
          </a:prstGeom>
          <a:noFill/>
        </p:spPr>
        <p:txBody>
          <a:bodyPr wrap="none" rtlCol="0">
            <a:spAutoFit/>
          </a:bodyPr>
          <a:lstStyle/>
          <a:p>
            <a:pPr defTabSz="914354"/>
            <a:r>
              <a:rPr lang="en-US" sz="1867" dirty="0">
                <a:solidFill>
                  <a:prstClr val="black"/>
                </a:solidFill>
              </a:rPr>
              <a:t>Biosimilar Development</a:t>
            </a:r>
          </a:p>
        </p:txBody>
      </p:sp>
      <p:sp>
        <p:nvSpPr>
          <p:cNvPr id="27" name="TextBox 26"/>
          <p:cNvSpPr txBox="1"/>
          <p:nvPr/>
        </p:nvSpPr>
        <p:spPr>
          <a:xfrm>
            <a:off x="5299222" y="2924303"/>
            <a:ext cx="2818400" cy="543867"/>
          </a:xfrm>
          <a:prstGeom prst="rect">
            <a:avLst/>
          </a:prstGeom>
          <a:noFill/>
        </p:spPr>
        <p:txBody>
          <a:bodyPr wrap="none" rtlCol="0">
            <a:spAutoFit/>
          </a:bodyPr>
          <a:lstStyle/>
          <a:p>
            <a:pPr algn="ctr" defTabSz="914354"/>
            <a:r>
              <a:rPr lang="en-US" sz="1867" dirty="0">
                <a:solidFill>
                  <a:srgbClr val="70AD47">
                    <a:lumMod val="50000"/>
                  </a:srgbClr>
                </a:solidFill>
              </a:rPr>
              <a:t>Clinical Pharmacology</a:t>
            </a:r>
          </a:p>
          <a:p>
            <a:pPr algn="ctr" defTabSz="914354"/>
            <a:r>
              <a:rPr lang="en-US" sz="1067" dirty="0">
                <a:solidFill>
                  <a:srgbClr val="70AD47">
                    <a:lumMod val="50000"/>
                  </a:srgbClr>
                </a:solidFill>
              </a:rPr>
              <a:t>(PK/PD)</a:t>
            </a:r>
          </a:p>
        </p:txBody>
      </p:sp>
      <p:sp>
        <p:nvSpPr>
          <p:cNvPr id="6" name="TextBox 5"/>
          <p:cNvSpPr txBox="1"/>
          <p:nvPr/>
        </p:nvSpPr>
        <p:spPr>
          <a:xfrm>
            <a:off x="5949673" y="2057350"/>
            <a:ext cx="2449710" cy="543867"/>
          </a:xfrm>
          <a:prstGeom prst="rect">
            <a:avLst/>
          </a:prstGeom>
          <a:noFill/>
        </p:spPr>
        <p:txBody>
          <a:bodyPr wrap="none" rtlCol="0">
            <a:spAutoFit/>
          </a:bodyPr>
          <a:lstStyle/>
          <a:p>
            <a:pPr algn="ctr" defTabSz="914354"/>
            <a:r>
              <a:rPr lang="en-US" sz="1867" dirty="0">
                <a:solidFill>
                  <a:srgbClr val="0070C0"/>
                </a:solidFill>
              </a:rPr>
              <a:t>Clinical Studies </a:t>
            </a:r>
          </a:p>
          <a:p>
            <a:pPr algn="ctr" defTabSz="914354"/>
            <a:r>
              <a:rPr lang="en-US" sz="1067" dirty="0">
                <a:solidFill>
                  <a:srgbClr val="0070C0"/>
                </a:solidFill>
              </a:rPr>
              <a:t>(safety, efficacy, immunogenicity)</a:t>
            </a:r>
            <a:endParaRPr lang="en-US" sz="1867" dirty="0">
              <a:solidFill>
                <a:srgbClr val="0070C0"/>
              </a:solidFill>
            </a:endParaRPr>
          </a:p>
        </p:txBody>
      </p:sp>
      <p:sp>
        <p:nvSpPr>
          <p:cNvPr id="28" name="TextBox 27"/>
          <p:cNvSpPr txBox="1"/>
          <p:nvPr/>
        </p:nvSpPr>
        <p:spPr>
          <a:xfrm>
            <a:off x="5223953" y="3811175"/>
            <a:ext cx="1829347" cy="543867"/>
          </a:xfrm>
          <a:prstGeom prst="rect">
            <a:avLst/>
          </a:prstGeom>
          <a:noFill/>
        </p:spPr>
        <p:txBody>
          <a:bodyPr wrap="none" rtlCol="0">
            <a:spAutoFit/>
          </a:bodyPr>
          <a:lstStyle/>
          <a:p>
            <a:pPr algn="ctr" defTabSz="914354"/>
            <a:r>
              <a:rPr lang="en-US" sz="1867" dirty="0">
                <a:solidFill>
                  <a:prstClr val="white">
                    <a:lumMod val="50000"/>
                  </a:prstClr>
                </a:solidFill>
              </a:rPr>
              <a:t>In Vivo Studies</a:t>
            </a:r>
          </a:p>
          <a:p>
            <a:pPr algn="ctr" defTabSz="914354"/>
            <a:r>
              <a:rPr lang="en-US" sz="1067" dirty="0">
                <a:solidFill>
                  <a:prstClr val="white">
                    <a:lumMod val="50000"/>
                  </a:prstClr>
                </a:solidFill>
              </a:rPr>
              <a:t>(Non-clinical)</a:t>
            </a:r>
          </a:p>
        </p:txBody>
      </p:sp>
      <p:sp>
        <p:nvSpPr>
          <p:cNvPr id="29" name="TextBox 28"/>
          <p:cNvSpPr txBox="1"/>
          <p:nvPr/>
        </p:nvSpPr>
        <p:spPr>
          <a:xfrm>
            <a:off x="4608609" y="4934994"/>
            <a:ext cx="1872401" cy="708079"/>
          </a:xfrm>
          <a:prstGeom prst="rect">
            <a:avLst/>
          </a:prstGeom>
          <a:noFill/>
        </p:spPr>
        <p:txBody>
          <a:bodyPr wrap="square" rtlCol="0">
            <a:spAutoFit/>
          </a:bodyPr>
          <a:lstStyle/>
          <a:p>
            <a:pPr algn="ctr" defTabSz="914354"/>
            <a:r>
              <a:rPr lang="en-US" sz="1867" dirty="0">
                <a:solidFill>
                  <a:srgbClr val="EFC137"/>
                </a:solidFill>
              </a:rPr>
              <a:t>In Vitro Studies</a:t>
            </a:r>
          </a:p>
          <a:p>
            <a:pPr algn="ctr" defTabSz="914354"/>
            <a:r>
              <a:rPr lang="en-US" sz="1067" dirty="0">
                <a:solidFill>
                  <a:srgbClr val="EFC137"/>
                </a:solidFill>
              </a:rPr>
              <a:t>(Analytical characterization)</a:t>
            </a:r>
          </a:p>
        </p:txBody>
      </p:sp>
      <p:cxnSp>
        <p:nvCxnSpPr>
          <p:cNvPr id="32" name="Straight Connector 31"/>
          <p:cNvCxnSpPr/>
          <p:nvPr/>
        </p:nvCxnSpPr>
        <p:spPr>
          <a:xfrm>
            <a:off x="5506162" y="3210421"/>
            <a:ext cx="2441223" cy="29011"/>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70471" y="4134197"/>
            <a:ext cx="2441223" cy="2901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01205" y="5278545"/>
            <a:ext cx="2441223" cy="29011"/>
          </a:xfrm>
          <a:prstGeom prst="line">
            <a:avLst/>
          </a:prstGeom>
          <a:ln>
            <a:solidFill>
              <a:srgbClr val="EFC137"/>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10164415" y="6398731"/>
            <a:ext cx="1891748" cy="365125"/>
          </a:xfrm>
        </p:spPr>
        <p:txBody>
          <a:bodyPr/>
          <a:lstStyle/>
          <a:p>
            <a:fld id="{A824DC6F-805D-9F4E-85D8-B977E03A6FE3}" type="slidenum">
              <a:rPr lang="en-US" smtClean="0"/>
              <a:pPr/>
              <a:t>20</a:t>
            </a:fld>
            <a:endParaRPr lang="en-US" dirty="0"/>
          </a:p>
        </p:txBody>
      </p:sp>
    </p:spTree>
    <p:extLst>
      <p:ext uri="{BB962C8B-B14F-4D97-AF65-F5344CB8AC3E}">
        <p14:creationId xmlns:p14="http://schemas.microsoft.com/office/powerpoint/2010/main" val="155108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print"/>
          <a:srcRect t="17112"/>
          <a:stretch/>
        </p:blipFill>
        <p:spPr>
          <a:xfrm>
            <a:off x="1911179" y="1952368"/>
            <a:ext cx="7991101" cy="5021259"/>
          </a:xfrm>
          <a:prstGeom prst="rect">
            <a:avLst/>
          </a:prstGeom>
        </p:spPr>
      </p:pic>
      <p:pic>
        <p:nvPicPr>
          <p:cNvPr id="7" name="Picture 6"/>
          <p:cNvPicPr>
            <a:picLocks noChangeAspect="1"/>
          </p:cNvPicPr>
          <p:nvPr/>
        </p:nvPicPr>
        <p:blipFill rotWithShape="1">
          <a:blip r:embed="rId4" cstate="print"/>
          <a:srcRect b="82820"/>
          <a:stretch/>
        </p:blipFill>
        <p:spPr>
          <a:xfrm>
            <a:off x="3161344" y="683399"/>
            <a:ext cx="9247225" cy="1178308"/>
          </a:xfrm>
          <a:prstGeom prst="rect">
            <a:avLst/>
          </a:prstGeom>
        </p:spPr>
      </p:pic>
    </p:spTree>
    <p:custDataLst>
      <p:tags r:id="rId1"/>
    </p:custDataLst>
    <p:extLst>
      <p:ext uri="{BB962C8B-B14F-4D97-AF65-F5344CB8AC3E}">
        <p14:creationId xmlns:p14="http://schemas.microsoft.com/office/powerpoint/2010/main" val="2274657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Once clearly established structural similarity established must then do PK/PD studies looking at a similar population where the disease state of the tested population does not alter the parameters.  </a:t>
            </a:r>
          </a:p>
          <a:p>
            <a:r>
              <a:rPr lang="en-US" dirty="0"/>
              <a:t>Take into account half life, linearity of PK parameters, any endogenous sources and variation of such, disease treated, route of administration and indications</a:t>
            </a:r>
          </a:p>
          <a:p>
            <a:r>
              <a:rPr lang="en-US" dirty="0"/>
              <a:t>Must also do studies looking at immunogenicity</a:t>
            </a:r>
          </a:p>
          <a:p>
            <a:endParaRPr lang="en-US" dirty="0"/>
          </a:p>
        </p:txBody>
      </p:sp>
    </p:spTree>
    <p:extLst>
      <p:ext uri="{BB962C8B-B14F-4D97-AF65-F5344CB8AC3E}">
        <p14:creationId xmlns:p14="http://schemas.microsoft.com/office/powerpoint/2010/main" val="1211882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 evidence</a:t>
            </a:r>
          </a:p>
        </p:txBody>
      </p:sp>
      <p:sp>
        <p:nvSpPr>
          <p:cNvPr id="3" name="Content Placeholder 2"/>
          <p:cNvSpPr>
            <a:spLocks noGrp="1"/>
          </p:cNvSpPr>
          <p:nvPr>
            <p:ph idx="1"/>
          </p:nvPr>
        </p:nvSpPr>
        <p:spPr/>
        <p:txBody>
          <a:bodyPr>
            <a:normAutofit fontScale="92500"/>
          </a:bodyPr>
          <a:lstStyle/>
          <a:p>
            <a:r>
              <a:rPr lang="en-US" dirty="0"/>
              <a:t>Not required for generics but almost always for biosimilars .</a:t>
            </a:r>
          </a:p>
          <a:p>
            <a:r>
              <a:rPr lang="en-US" dirty="0"/>
              <a:t>Must have a comparative clinical trial that is adequately sensitive to rule out a meaningful difference taking into account mechanism of action and population.</a:t>
            </a:r>
          </a:p>
          <a:p>
            <a:pPr lvl="1"/>
            <a:r>
              <a:rPr lang="en-US" dirty="0"/>
              <a:t>E.g. </a:t>
            </a:r>
            <a:r>
              <a:rPr lang="en-US" dirty="0" err="1"/>
              <a:t>Trastuzumab</a:t>
            </a:r>
            <a:r>
              <a:rPr lang="en-US" dirty="0"/>
              <a:t> </a:t>
            </a:r>
            <a:r>
              <a:rPr lang="en-US" dirty="0" err="1"/>
              <a:t>biosimilars</a:t>
            </a:r>
            <a:r>
              <a:rPr lang="en-US" dirty="0"/>
              <a:t> studies in neoadjuvant population</a:t>
            </a:r>
          </a:p>
          <a:p>
            <a:r>
              <a:rPr lang="en-US" dirty="0"/>
              <a:t> May need to do in more than one sensitive patient. Infliximab studies done in both rheumatoid and gastroenterology indications</a:t>
            </a:r>
          </a:p>
          <a:p>
            <a:pPr>
              <a:spcBef>
                <a:spcPts val="1200"/>
              </a:spcBef>
            </a:pPr>
            <a:r>
              <a:rPr lang="en-US" dirty="0"/>
              <a:t>Equivalence trials are preferred but could use non inferiority trial.</a:t>
            </a:r>
            <a:r>
              <a:rPr lang="en-CA" sz="2200" dirty="0"/>
              <a:t> </a:t>
            </a:r>
            <a:endParaRPr lang="en-CA" sz="2200" b="1" dirty="0"/>
          </a:p>
          <a:p>
            <a:pPr lvl="1"/>
            <a:r>
              <a:rPr lang="en-CA" sz="2200" dirty="0"/>
              <a:t>E.g. The first biosimilar </a:t>
            </a:r>
            <a:r>
              <a:rPr lang="en-CA" sz="2200" dirty="0" err="1"/>
              <a:t>filgrastim</a:t>
            </a:r>
            <a:r>
              <a:rPr lang="en-CA" sz="2200" dirty="0"/>
              <a:t> brands in the EU required Phase III equivalence trials for approval. More recent approvals only require non-comparative safety studies.</a:t>
            </a:r>
          </a:p>
          <a:p>
            <a:pPr lvl="1"/>
            <a:r>
              <a:rPr lang="en-CA" sz="2200" dirty="0"/>
              <a:t>This is due to a highly sensitive endpoint, </a:t>
            </a:r>
            <a:r>
              <a:rPr lang="en-CA" sz="2200" u="sng" dirty="0"/>
              <a:t>duration of severe neutropenia (DSN)</a:t>
            </a:r>
            <a:r>
              <a:rPr lang="en-CA" sz="2200" dirty="0"/>
              <a:t>, that could be measured.</a:t>
            </a:r>
          </a:p>
          <a:p>
            <a:endParaRPr lang="en-CA" sz="2400" dirty="0"/>
          </a:p>
          <a:p>
            <a:endParaRPr lang="en-US" dirty="0"/>
          </a:p>
          <a:p>
            <a:endParaRPr lang="en-US" dirty="0"/>
          </a:p>
          <a:p>
            <a:endParaRPr lang="en-US" dirty="0"/>
          </a:p>
        </p:txBody>
      </p:sp>
    </p:spTree>
    <p:extLst>
      <p:ext uri="{BB962C8B-B14F-4D97-AF65-F5344CB8AC3E}">
        <p14:creationId xmlns:p14="http://schemas.microsoft.com/office/powerpoint/2010/main" val="420595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a:xfrm>
            <a:off x="7513569" y="2462063"/>
            <a:ext cx="2461988" cy="3011053"/>
          </a:xfrm>
          <a:prstGeom prst="rect">
            <a:avLst/>
          </a:prstGeom>
          <a:gradFill flip="none" rotWithShape="1">
            <a:gsLst>
              <a:gs pos="0">
                <a:srgbClr val="EFC137">
                  <a:tint val="66000"/>
                  <a:satMod val="160000"/>
                </a:srgbClr>
              </a:gs>
              <a:gs pos="50000">
                <a:srgbClr val="EFC137">
                  <a:tint val="44500"/>
                  <a:satMod val="160000"/>
                </a:srgbClr>
              </a:gs>
              <a:gs pos="100000">
                <a:srgbClr val="EFC137">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7" name="Rounded Rectangle 26"/>
          <p:cNvSpPr/>
          <p:nvPr/>
        </p:nvSpPr>
        <p:spPr>
          <a:xfrm>
            <a:off x="4585542" y="4846899"/>
            <a:ext cx="5394847" cy="178295"/>
          </a:xfrm>
          <a:prstGeom prst="roundRect">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3C2034"/>
              </a:solidFill>
            </a:endParaRPr>
          </a:p>
        </p:txBody>
      </p:sp>
      <p:sp>
        <p:nvSpPr>
          <p:cNvPr id="26" name="Rounded Rectangle 25"/>
          <p:cNvSpPr/>
          <p:nvPr/>
        </p:nvSpPr>
        <p:spPr>
          <a:xfrm>
            <a:off x="6092710" y="3927677"/>
            <a:ext cx="3861913" cy="184809"/>
          </a:xfrm>
          <a:prstGeom prst="roundRect">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3C2034"/>
              </a:solidFill>
            </a:endParaRPr>
          </a:p>
        </p:txBody>
      </p:sp>
      <p:sp>
        <p:nvSpPr>
          <p:cNvPr id="14" name="Rounded Rectangle 13"/>
          <p:cNvSpPr/>
          <p:nvPr/>
        </p:nvSpPr>
        <p:spPr>
          <a:xfrm>
            <a:off x="4588251" y="2930515"/>
            <a:ext cx="2893731" cy="205620"/>
          </a:xfrm>
          <a:prstGeom prst="roundRect">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3C2034"/>
              </a:solidFill>
            </a:endParaRPr>
          </a:p>
        </p:txBody>
      </p:sp>
      <p:sp>
        <p:nvSpPr>
          <p:cNvPr id="4" name="Slide Number Placeholder 3"/>
          <p:cNvSpPr>
            <a:spLocks noGrp="1"/>
          </p:cNvSpPr>
          <p:nvPr>
            <p:ph type="sldNum" sz="quarter" idx="12"/>
          </p:nvPr>
        </p:nvSpPr>
        <p:spPr>
          <a:xfrm>
            <a:off x="10164415" y="6398731"/>
            <a:ext cx="1891748" cy="365125"/>
          </a:xfrm>
        </p:spPr>
        <p:txBody>
          <a:bodyPr/>
          <a:lstStyle/>
          <a:p>
            <a:fld id="{A824DC6F-805D-9F4E-85D8-B977E03A6FE3}" type="slidenum">
              <a:rPr lang="en-US" smtClean="0">
                <a:solidFill>
                  <a:prstClr val="black">
                    <a:tint val="75000"/>
                  </a:prstClr>
                </a:solidFill>
              </a:rPr>
              <a:pPr/>
              <a:t>24</a:t>
            </a:fld>
            <a:endParaRPr lang="en-US" dirty="0">
              <a:solidFill>
                <a:prstClr val="black">
                  <a:tint val="75000"/>
                </a:prstClr>
              </a:solidFill>
            </a:endParaRPr>
          </a:p>
        </p:txBody>
      </p:sp>
      <p:sp>
        <p:nvSpPr>
          <p:cNvPr id="5" name="Title 3"/>
          <p:cNvSpPr>
            <a:spLocks noGrp="1"/>
          </p:cNvSpPr>
          <p:nvPr>
            <p:ph type="title"/>
          </p:nvPr>
        </p:nvSpPr>
        <p:spPr>
          <a:xfrm>
            <a:off x="2883688" y="717748"/>
            <a:ext cx="8610600" cy="639153"/>
          </a:xfrm>
        </p:spPr>
        <p:txBody>
          <a:bodyPr>
            <a:noAutofit/>
          </a:bodyPr>
          <a:lstStyle/>
          <a:p>
            <a:r>
              <a:rPr lang="en-CA" sz="3200" dirty="0"/>
              <a:t>Equivalence Studies </a:t>
            </a:r>
            <a:endParaRPr lang="en-US" sz="3200" dirty="0"/>
          </a:p>
        </p:txBody>
      </p:sp>
      <p:sp>
        <p:nvSpPr>
          <p:cNvPr id="2" name="Rounded Rectangle 1"/>
          <p:cNvSpPr/>
          <p:nvPr/>
        </p:nvSpPr>
        <p:spPr>
          <a:xfrm>
            <a:off x="2180640" y="5517188"/>
            <a:ext cx="7776161" cy="135467"/>
          </a:xfrm>
          <a:prstGeom prst="roundRect">
            <a:avLst/>
          </a:prstGeom>
          <a:solidFill>
            <a:srgbClr val="3C2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cxnSp>
        <p:nvCxnSpPr>
          <p:cNvPr id="7" name="Straight Connector 6"/>
          <p:cNvCxnSpPr>
            <a:endCxn id="2" idx="0"/>
          </p:cNvCxnSpPr>
          <p:nvPr/>
        </p:nvCxnSpPr>
        <p:spPr>
          <a:xfrm>
            <a:off x="6034424" y="2450716"/>
            <a:ext cx="34296" cy="306647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84105" y="2450776"/>
            <a:ext cx="34296" cy="3066473"/>
          </a:xfrm>
          <a:prstGeom prst="line">
            <a:avLst/>
          </a:prstGeom>
          <a:ln w="3810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1103" y="3024832"/>
            <a:ext cx="2930151" cy="0"/>
          </a:xfrm>
          <a:prstGeom prst="straightConnector1">
            <a:avLst/>
          </a:prstGeom>
          <a:ln w="12700">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194907" y="2461955"/>
            <a:ext cx="2391220" cy="3037285"/>
          </a:xfrm>
          <a:prstGeom prst="rect">
            <a:avLst/>
          </a:prstGeom>
          <a:gradFill flip="none" rotWithShape="1">
            <a:gsLst>
              <a:gs pos="0">
                <a:schemeClr val="accent3">
                  <a:tint val="66000"/>
                  <a:satMod val="160000"/>
                  <a:lumMod val="86000"/>
                </a:schemeClr>
              </a:gs>
              <a:gs pos="41000">
                <a:schemeClr val="accent3">
                  <a:tint val="44500"/>
                  <a:satMod val="160000"/>
                </a:schemeClr>
              </a:gs>
              <a:gs pos="100000">
                <a:schemeClr val="accent3">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cxnSp>
        <p:nvCxnSpPr>
          <p:cNvPr id="32" name="Straight Arrow Connector 31"/>
          <p:cNvCxnSpPr/>
          <p:nvPr/>
        </p:nvCxnSpPr>
        <p:spPr>
          <a:xfrm>
            <a:off x="4585543" y="4933007"/>
            <a:ext cx="5394847" cy="0"/>
          </a:xfrm>
          <a:prstGeom prst="straightConnector1">
            <a:avLst/>
          </a:prstGeom>
          <a:ln w="12700">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072616" y="4024259"/>
            <a:ext cx="3882008" cy="0"/>
          </a:xfrm>
          <a:prstGeom prst="straightConnector1">
            <a:avLst/>
          </a:prstGeom>
          <a:ln w="12700">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005439" y="2559040"/>
            <a:ext cx="2134353" cy="461665"/>
          </a:xfrm>
          <a:prstGeom prst="rect">
            <a:avLst/>
          </a:prstGeom>
          <a:noFill/>
        </p:spPr>
        <p:txBody>
          <a:bodyPr wrap="square" rtlCol="0">
            <a:spAutoFit/>
          </a:bodyPr>
          <a:lstStyle/>
          <a:p>
            <a:r>
              <a:rPr lang="en-US" sz="2400" b="1" dirty="0">
                <a:solidFill>
                  <a:srgbClr val="3C2034"/>
                </a:solidFill>
              </a:rPr>
              <a:t>Equivalence</a:t>
            </a:r>
          </a:p>
        </p:txBody>
      </p:sp>
      <p:sp>
        <p:nvSpPr>
          <p:cNvPr id="37" name="TextBox 36"/>
          <p:cNvSpPr txBox="1"/>
          <p:nvPr/>
        </p:nvSpPr>
        <p:spPr>
          <a:xfrm>
            <a:off x="6755518" y="3605801"/>
            <a:ext cx="2104744" cy="461665"/>
          </a:xfrm>
          <a:prstGeom prst="rect">
            <a:avLst/>
          </a:prstGeom>
          <a:noFill/>
        </p:spPr>
        <p:txBody>
          <a:bodyPr wrap="square" rtlCol="0">
            <a:spAutoFit/>
          </a:bodyPr>
          <a:lstStyle/>
          <a:p>
            <a:r>
              <a:rPr lang="en-US" sz="2400" b="1" dirty="0">
                <a:solidFill>
                  <a:srgbClr val="3C2034"/>
                </a:solidFill>
              </a:rPr>
              <a:t>Superiority</a:t>
            </a:r>
          </a:p>
        </p:txBody>
      </p:sp>
      <p:sp>
        <p:nvSpPr>
          <p:cNvPr id="38" name="TextBox 37"/>
          <p:cNvSpPr txBox="1"/>
          <p:nvPr/>
        </p:nvSpPr>
        <p:spPr>
          <a:xfrm>
            <a:off x="5959691" y="4513611"/>
            <a:ext cx="2601836" cy="461665"/>
          </a:xfrm>
          <a:prstGeom prst="rect">
            <a:avLst/>
          </a:prstGeom>
          <a:noFill/>
        </p:spPr>
        <p:txBody>
          <a:bodyPr wrap="square" rtlCol="0">
            <a:spAutoFit/>
          </a:bodyPr>
          <a:lstStyle/>
          <a:p>
            <a:r>
              <a:rPr lang="en-US" sz="2400" b="1" dirty="0">
                <a:solidFill>
                  <a:srgbClr val="3C2034"/>
                </a:solidFill>
              </a:rPr>
              <a:t>Non-inferiority</a:t>
            </a:r>
          </a:p>
        </p:txBody>
      </p:sp>
      <p:sp>
        <p:nvSpPr>
          <p:cNvPr id="39" name="TextBox 38"/>
          <p:cNvSpPr txBox="1"/>
          <p:nvPr/>
        </p:nvSpPr>
        <p:spPr>
          <a:xfrm>
            <a:off x="6051573" y="1930401"/>
            <a:ext cx="184731" cy="461665"/>
          </a:xfrm>
          <a:prstGeom prst="rect">
            <a:avLst/>
          </a:prstGeom>
          <a:noFill/>
        </p:spPr>
        <p:txBody>
          <a:bodyPr wrap="none" rtlCol="0">
            <a:spAutoFit/>
          </a:bodyPr>
          <a:lstStyle/>
          <a:p>
            <a:endParaRPr lang="en-US" sz="2400" dirty="0">
              <a:solidFill>
                <a:srgbClr val="3C2034"/>
              </a:solidFill>
            </a:endParaRPr>
          </a:p>
        </p:txBody>
      </p:sp>
      <p:sp>
        <p:nvSpPr>
          <p:cNvPr id="3" name="TextBox 2"/>
          <p:cNvSpPr txBox="1"/>
          <p:nvPr/>
        </p:nvSpPr>
        <p:spPr>
          <a:xfrm>
            <a:off x="5820068" y="1555715"/>
            <a:ext cx="279244" cy="297454"/>
          </a:xfrm>
          <a:prstGeom prst="rect">
            <a:avLst/>
          </a:prstGeom>
          <a:noFill/>
        </p:spPr>
        <p:txBody>
          <a:bodyPr wrap="none" rtlCol="0">
            <a:spAutoFit/>
          </a:bodyPr>
          <a:lstStyle/>
          <a:p>
            <a:r>
              <a:rPr lang="en-US" sz="1333" dirty="0">
                <a:solidFill>
                  <a:schemeClr val="tx1">
                    <a:lumMod val="75000"/>
                    <a:lumOff val="25000"/>
                  </a:schemeClr>
                </a:solidFill>
              </a:rPr>
              <a:t>0</a:t>
            </a:r>
          </a:p>
        </p:txBody>
      </p:sp>
      <p:sp>
        <p:nvSpPr>
          <p:cNvPr id="19" name="TextBox 18"/>
          <p:cNvSpPr txBox="1"/>
          <p:nvPr/>
        </p:nvSpPr>
        <p:spPr>
          <a:xfrm>
            <a:off x="7188988" y="1505730"/>
            <a:ext cx="494046" cy="297454"/>
          </a:xfrm>
          <a:prstGeom prst="rect">
            <a:avLst/>
          </a:prstGeom>
          <a:noFill/>
        </p:spPr>
        <p:txBody>
          <a:bodyPr wrap="none" rtlCol="0">
            <a:spAutoFit/>
          </a:bodyPr>
          <a:lstStyle/>
          <a:p>
            <a:r>
              <a:rPr lang="en-US" sz="1333" dirty="0">
                <a:solidFill>
                  <a:schemeClr val="tx1">
                    <a:lumMod val="75000"/>
                    <a:lumOff val="25000"/>
                  </a:schemeClr>
                </a:solidFill>
              </a:rPr>
              <a:t>+ M</a:t>
            </a:r>
          </a:p>
        </p:txBody>
      </p:sp>
      <p:sp>
        <p:nvSpPr>
          <p:cNvPr id="20" name="TextBox 19"/>
          <p:cNvSpPr txBox="1"/>
          <p:nvPr/>
        </p:nvSpPr>
        <p:spPr>
          <a:xfrm>
            <a:off x="4330439" y="1561952"/>
            <a:ext cx="445956" cy="297454"/>
          </a:xfrm>
          <a:prstGeom prst="rect">
            <a:avLst/>
          </a:prstGeom>
          <a:noFill/>
        </p:spPr>
        <p:txBody>
          <a:bodyPr wrap="none" rtlCol="0">
            <a:spAutoFit/>
          </a:bodyPr>
          <a:lstStyle/>
          <a:p>
            <a:r>
              <a:rPr lang="en-US" sz="1333" dirty="0">
                <a:solidFill>
                  <a:schemeClr val="tx1">
                    <a:lumMod val="75000"/>
                    <a:lumOff val="25000"/>
                  </a:schemeClr>
                </a:solidFill>
              </a:rPr>
              <a:t>- M</a:t>
            </a:r>
          </a:p>
        </p:txBody>
      </p:sp>
      <p:sp>
        <p:nvSpPr>
          <p:cNvPr id="10" name="TextBox 9"/>
          <p:cNvSpPr txBox="1"/>
          <p:nvPr/>
        </p:nvSpPr>
        <p:spPr>
          <a:xfrm>
            <a:off x="3702695" y="1876660"/>
            <a:ext cx="1644933" cy="502573"/>
          </a:xfrm>
          <a:prstGeom prst="rect">
            <a:avLst/>
          </a:prstGeom>
          <a:noFill/>
        </p:spPr>
        <p:txBody>
          <a:bodyPr wrap="square" rtlCol="0">
            <a:spAutoFit/>
          </a:bodyPr>
          <a:lstStyle/>
          <a:p>
            <a:pPr algn="ctr"/>
            <a:r>
              <a:rPr lang="en-US" sz="1333" dirty="0">
                <a:solidFill>
                  <a:srgbClr val="3C2034"/>
                </a:solidFill>
              </a:rPr>
              <a:t>-</a:t>
            </a:r>
            <a:r>
              <a:rPr lang="el-GR" sz="1333" b="1" dirty="0">
                <a:solidFill>
                  <a:srgbClr val="3C2034"/>
                </a:solidFill>
              </a:rPr>
              <a:t>Δ</a:t>
            </a:r>
            <a:r>
              <a:rPr lang="en-US" sz="1333" b="1" dirty="0">
                <a:solidFill>
                  <a:srgbClr val="3C2034"/>
                </a:solidFill>
              </a:rPr>
              <a:t> Non-inferiority margin</a:t>
            </a:r>
            <a:endParaRPr lang="en-US" sz="1333" dirty="0">
              <a:solidFill>
                <a:srgbClr val="3C2034"/>
              </a:solidFill>
            </a:endParaRPr>
          </a:p>
        </p:txBody>
      </p:sp>
      <p:sp>
        <p:nvSpPr>
          <p:cNvPr id="22" name="TextBox 21"/>
          <p:cNvSpPr txBox="1"/>
          <p:nvPr/>
        </p:nvSpPr>
        <p:spPr>
          <a:xfrm>
            <a:off x="6678787" y="1898043"/>
            <a:ext cx="1644933" cy="502573"/>
          </a:xfrm>
          <a:prstGeom prst="rect">
            <a:avLst/>
          </a:prstGeom>
          <a:noFill/>
        </p:spPr>
        <p:txBody>
          <a:bodyPr wrap="square" rtlCol="0">
            <a:spAutoFit/>
          </a:bodyPr>
          <a:lstStyle/>
          <a:p>
            <a:pPr algn="ctr"/>
            <a:r>
              <a:rPr lang="en-US" sz="1333" dirty="0">
                <a:solidFill>
                  <a:srgbClr val="3C2034"/>
                </a:solidFill>
              </a:rPr>
              <a:t>+</a:t>
            </a:r>
            <a:r>
              <a:rPr lang="el-GR" sz="1333" b="1" dirty="0">
                <a:solidFill>
                  <a:srgbClr val="3C2034"/>
                </a:solidFill>
              </a:rPr>
              <a:t>Δ</a:t>
            </a:r>
            <a:r>
              <a:rPr lang="en-US" sz="1333" b="1" dirty="0">
                <a:solidFill>
                  <a:srgbClr val="3C2034"/>
                </a:solidFill>
              </a:rPr>
              <a:t> Non-inferiority margin</a:t>
            </a:r>
            <a:endParaRPr lang="en-US" sz="1333" dirty="0">
              <a:solidFill>
                <a:srgbClr val="3C2034"/>
              </a:solidFill>
            </a:endParaRPr>
          </a:p>
        </p:txBody>
      </p:sp>
      <p:sp>
        <p:nvSpPr>
          <p:cNvPr id="12" name="TextBox 11"/>
          <p:cNvSpPr txBox="1"/>
          <p:nvPr/>
        </p:nvSpPr>
        <p:spPr>
          <a:xfrm>
            <a:off x="8202723" y="2395479"/>
            <a:ext cx="2099035" cy="338554"/>
          </a:xfrm>
          <a:prstGeom prst="rect">
            <a:avLst/>
          </a:prstGeom>
          <a:noFill/>
        </p:spPr>
        <p:txBody>
          <a:bodyPr wrap="square" rtlCol="0">
            <a:spAutoFit/>
          </a:bodyPr>
          <a:lstStyle/>
          <a:p>
            <a:r>
              <a:rPr lang="en-US" sz="1600" dirty="0">
                <a:solidFill>
                  <a:srgbClr val="3C2034"/>
                </a:solidFill>
              </a:rPr>
              <a:t>Superior Treatment</a:t>
            </a:r>
          </a:p>
        </p:txBody>
      </p:sp>
      <p:sp>
        <p:nvSpPr>
          <p:cNvPr id="24" name="TextBox 23"/>
          <p:cNvSpPr txBox="1"/>
          <p:nvPr/>
        </p:nvSpPr>
        <p:spPr>
          <a:xfrm>
            <a:off x="2145268" y="2462063"/>
            <a:ext cx="2099035" cy="338554"/>
          </a:xfrm>
          <a:prstGeom prst="rect">
            <a:avLst/>
          </a:prstGeom>
          <a:noFill/>
        </p:spPr>
        <p:txBody>
          <a:bodyPr wrap="square" rtlCol="0">
            <a:spAutoFit/>
          </a:bodyPr>
          <a:lstStyle/>
          <a:p>
            <a:r>
              <a:rPr lang="en-US" sz="1600" dirty="0">
                <a:solidFill>
                  <a:srgbClr val="3C2034"/>
                </a:solidFill>
              </a:rPr>
              <a:t>Inferior Treatment</a:t>
            </a:r>
          </a:p>
        </p:txBody>
      </p:sp>
      <p:sp>
        <p:nvSpPr>
          <p:cNvPr id="15" name="TextBox 14"/>
          <p:cNvSpPr txBox="1"/>
          <p:nvPr/>
        </p:nvSpPr>
        <p:spPr>
          <a:xfrm>
            <a:off x="4244303" y="5687536"/>
            <a:ext cx="4488729" cy="420564"/>
          </a:xfrm>
          <a:prstGeom prst="rect">
            <a:avLst/>
          </a:prstGeom>
          <a:noFill/>
        </p:spPr>
        <p:txBody>
          <a:bodyPr wrap="none" rtlCol="0">
            <a:spAutoFit/>
          </a:bodyPr>
          <a:lstStyle/>
          <a:p>
            <a:r>
              <a:rPr lang="en-US" sz="2133" dirty="0">
                <a:solidFill>
                  <a:srgbClr val="3C2034"/>
                </a:solidFill>
              </a:rPr>
              <a:t>Difference in effect of treatment</a:t>
            </a:r>
          </a:p>
        </p:txBody>
      </p:sp>
      <p:cxnSp>
        <p:nvCxnSpPr>
          <p:cNvPr id="9" name="Straight Connector 8"/>
          <p:cNvCxnSpPr/>
          <p:nvPr/>
        </p:nvCxnSpPr>
        <p:spPr>
          <a:xfrm>
            <a:off x="4588251" y="2462063"/>
            <a:ext cx="0" cy="3055125"/>
          </a:xfrm>
          <a:prstGeom prst="line">
            <a:avLst/>
          </a:prstGeom>
          <a:ln w="381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32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trials examples </a:t>
            </a:r>
          </a:p>
        </p:txBody>
      </p:sp>
      <p:sp>
        <p:nvSpPr>
          <p:cNvPr id="3" name="Content Placeholder 2"/>
          <p:cNvSpPr>
            <a:spLocks noGrp="1"/>
          </p:cNvSpPr>
          <p:nvPr>
            <p:ph idx="1"/>
          </p:nvPr>
        </p:nvSpPr>
        <p:spPr/>
        <p:txBody>
          <a:bodyPr/>
          <a:lstStyle/>
          <a:p>
            <a:r>
              <a:rPr lang="en-US" dirty="0"/>
              <a:t>G-CSF tested breast cancer patients to see if duration of nadir occurred for the same length of time.  Compared to historical controls of patients on different type of chemotherapy and a mixture of metastatic and adjuvant</a:t>
            </a:r>
          </a:p>
          <a:p>
            <a:r>
              <a:rPr lang="en-US" dirty="0"/>
              <a:t>Bevacizumab (</a:t>
            </a:r>
            <a:r>
              <a:rPr lang="en-US" dirty="0" err="1"/>
              <a:t>Avastin</a:t>
            </a:r>
            <a:r>
              <a:rPr lang="en-US" dirty="0"/>
              <a:t>) randomized between originator drug and Biosimilar in patients with lung cancer not colorectal cancer which we normally use this drug for.</a:t>
            </a:r>
          </a:p>
          <a:p>
            <a:r>
              <a:rPr lang="en-US" dirty="0"/>
              <a:t>Health Canada felt that this data  along with the other comparable data showing that is was as close as possible to the originator that it was approved.</a:t>
            </a:r>
          </a:p>
        </p:txBody>
      </p:sp>
    </p:spTree>
    <p:extLst>
      <p:ext uri="{BB962C8B-B14F-4D97-AF65-F5344CB8AC3E}">
        <p14:creationId xmlns:p14="http://schemas.microsoft.com/office/powerpoint/2010/main" val="3614713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Are </a:t>
            </a:r>
            <a:r>
              <a:rPr lang="en-US" dirty="0" err="1"/>
              <a:t>Biosimilars</a:t>
            </a:r>
            <a:r>
              <a:rPr lang="en-US" dirty="0"/>
              <a:t> New?</a:t>
            </a:r>
            <a:br>
              <a:rPr lang="en-CA" dirty="0"/>
            </a:br>
            <a:endParaRPr lang="en-US" dirty="0"/>
          </a:p>
        </p:txBody>
      </p:sp>
      <p:sp>
        <p:nvSpPr>
          <p:cNvPr id="3" name="Content Placeholder 2"/>
          <p:cNvSpPr>
            <a:spLocks noGrp="1"/>
          </p:cNvSpPr>
          <p:nvPr>
            <p:ph idx="1"/>
          </p:nvPr>
        </p:nvSpPr>
        <p:spPr/>
        <p:txBody>
          <a:bodyPr>
            <a:noAutofit/>
          </a:bodyPr>
          <a:lstStyle/>
          <a:p>
            <a:r>
              <a:rPr lang="en-CA" dirty="0"/>
              <a:t>Biosimilars have been approved internationally since 2005.</a:t>
            </a:r>
          </a:p>
          <a:p>
            <a:pPr lvl="1"/>
            <a:r>
              <a:rPr lang="en-CA" dirty="0"/>
              <a:t>At that time, Australia approved a biosimilar for human growth hormone.</a:t>
            </a:r>
          </a:p>
          <a:p>
            <a:pPr>
              <a:spcBef>
                <a:spcPts val="1800"/>
              </a:spcBef>
            </a:pPr>
            <a:r>
              <a:rPr lang="en-CA" dirty="0"/>
              <a:t>Europe has 10+ years of experience with biosimilars.</a:t>
            </a:r>
          </a:p>
          <a:p>
            <a:pPr lvl="1"/>
            <a:r>
              <a:rPr lang="en-CA" dirty="0"/>
              <a:t>Over 54 biosimilars approved as of March 2019</a:t>
            </a:r>
          </a:p>
          <a:p>
            <a:pPr lvl="1"/>
            <a:r>
              <a:rPr lang="en-CA" dirty="0"/>
              <a:t>Nearly 700 million patient days</a:t>
            </a:r>
          </a:p>
          <a:p>
            <a:pPr>
              <a:spcBef>
                <a:spcPts val="1800"/>
              </a:spcBef>
            </a:pPr>
            <a:r>
              <a:rPr lang="en-CA" dirty="0"/>
              <a:t>US and Canada are catching up with the use of biosimilars.</a:t>
            </a:r>
          </a:p>
          <a:p>
            <a:pPr lvl="1"/>
            <a:r>
              <a:rPr lang="en-CA" dirty="0"/>
              <a:t>Health Canada approved the first therapeutic oncology biosimilar in 2018.</a:t>
            </a:r>
          </a:p>
          <a:p>
            <a:pPr lvl="1"/>
            <a:r>
              <a:rPr lang="en-CA" dirty="0"/>
              <a:t>Sept of 2023 37 biosimilars were on the market in the US</a:t>
            </a:r>
            <a:endParaRPr lang="en-US" dirty="0"/>
          </a:p>
        </p:txBody>
      </p:sp>
      <p:sp>
        <p:nvSpPr>
          <p:cNvPr id="4" name="Rectangle 3"/>
          <p:cNvSpPr/>
          <p:nvPr/>
        </p:nvSpPr>
        <p:spPr>
          <a:xfrm>
            <a:off x="306064" y="5852125"/>
            <a:ext cx="5228461" cy="338554"/>
          </a:xfrm>
          <a:prstGeom prst="rect">
            <a:avLst/>
          </a:prstGeom>
        </p:spPr>
        <p:txBody>
          <a:bodyPr wrap="square">
            <a:spAutoFit/>
          </a:bodyPr>
          <a:lstStyle/>
          <a:p>
            <a:r>
              <a:rPr lang="en-US" sz="800">
                <a:latin typeface="Arial" panose="020B0604020202020204" pitchFamily="34" charset="0"/>
                <a:cs typeface="Arial" panose="020B0604020202020204" pitchFamily="34" charset="0"/>
              </a:rPr>
              <a:t>Generics and Biosimilars Initiative Online. Biosimilars approved in Europe. 2011 [updated 2018 December 14]. Available from: </a:t>
            </a:r>
            <a:r>
              <a:rPr lang="en-US" sz="800">
                <a:latin typeface="Arial" panose="020B0604020202020204" pitchFamily="34" charset="0"/>
                <a:cs typeface="Arial" panose="020B0604020202020204" pitchFamily="34" charset="0"/>
                <a:hlinkClick r:id="rId3"/>
              </a:rPr>
              <a:t>http://www.gabionline.net/Biosimilars/General/Biosimilars-approved-in-Europe</a:t>
            </a:r>
            <a:endParaRPr lang="en-US" sz="800">
              <a:latin typeface="Arial" panose="020B0604020202020204" pitchFamily="34" charset="0"/>
              <a:cs typeface="Arial" panose="020B0604020202020204" pitchFamily="34" charset="0"/>
            </a:endParaRPr>
          </a:p>
        </p:txBody>
      </p:sp>
      <p:graphicFrame>
        <p:nvGraphicFramePr>
          <p:cNvPr id="8" name="Diagram 7"/>
          <p:cNvGraphicFramePr/>
          <p:nvPr/>
        </p:nvGraphicFramePr>
        <p:xfrm>
          <a:off x="0" y="6509982"/>
          <a:ext cx="12192000" cy="348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1287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75" y="457346"/>
            <a:ext cx="10515600" cy="1435509"/>
          </a:xfrm>
        </p:spPr>
        <p:txBody>
          <a:bodyPr>
            <a:normAutofit/>
          </a:bodyPr>
          <a:lstStyle/>
          <a:p>
            <a:pPr algn="ctr"/>
            <a:r>
              <a:rPr lang="en-US" sz="3200" dirty="0"/>
              <a:t>Necessary for the Approval of Each Indication for a Biosimilar</a:t>
            </a:r>
            <a:endParaRPr lang="en-US" sz="4267" b="1" dirty="0"/>
          </a:p>
        </p:txBody>
      </p:sp>
      <p:sp>
        <p:nvSpPr>
          <p:cNvPr id="4" name="Slide Number Placeholder 3"/>
          <p:cNvSpPr>
            <a:spLocks noGrp="1"/>
          </p:cNvSpPr>
          <p:nvPr>
            <p:ph type="sldNum" sz="quarter" idx="12"/>
          </p:nvPr>
        </p:nvSpPr>
        <p:spPr>
          <a:xfrm>
            <a:off x="10164415" y="6398731"/>
            <a:ext cx="1891748" cy="365125"/>
          </a:xfrm>
        </p:spPr>
        <p:txBody>
          <a:bodyPr/>
          <a:lstStyle/>
          <a:p>
            <a:fld id="{A824DC6F-805D-9F4E-85D8-B977E03A6FE3}" type="slidenum">
              <a:rPr lang="en-US" smtClean="0"/>
              <a:pPr/>
              <a:t>27</a:t>
            </a:fld>
            <a:endParaRPr lang="en-US" dirty="0"/>
          </a:p>
        </p:txBody>
      </p:sp>
      <p:sp>
        <p:nvSpPr>
          <p:cNvPr id="5" name="Rectangle 4"/>
          <p:cNvSpPr/>
          <p:nvPr/>
        </p:nvSpPr>
        <p:spPr>
          <a:xfrm>
            <a:off x="838200" y="1637587"/>
            <a:ext cx="9936480" cy="3046988"/>
          </a:xfrm>
          <a:prstGeom prst="rect">
            <a:avLst/>
          </a:prstGeom>
        </p:spPr>
        <p:txBody>
          <a:bodyPr wrap="square">
            <a:spAutoFit/>
          </a:bodyPr>
          <a:lstStyle/>
          <a:p>
            <a:pPr marL="457189" indent="-457189" defTabSz="457189">
              <a:buFont typeface="Arial" panose="020B0604020202020204" pitchFamily="34" charset="0"/>
              <a:buChar char="•"/>
            </a:pPr>
            <a:r>
              <a:rPr lang="en-US" sz="2400" dirty="0">
                <a:solidFill>
                  <a:srgbClr val="3C2034"/>
                </a:solidFill>
              </a:rPr>
              <a:t>A biosimilar is </a:t>
            </a:r>
            <a:r>
              <a:rPr lang="en-US" sz="2400" b="1" dirty="0">
                <a:solidFill>
                  <a:srgbClr val="3C2034"/>
                </a:solidFill>
              </a:rPr>
              <a:t>not required to prove its efficacy in each indication</a:t>
            </a:r>
            <a:r>
              <a:rPr lang="en-US" sz="2400" dirty="0">
                <a:solidFill>
                  <a:srgbClr val="3C2034"/>
                </a:solidFill>
              </a:rPr>
              <a:t> as it was already established by the reference biologic product  </a:t>
            </a:r>
          </a:p>
          <a:p>
            <a:pPr marL="457189" indent="-457189" defTabSz="457189">
              <a:buFont typeface="Arial" panose="020B0604020202020204" pitchFamily="34" charset="0"/>
              <a:buChar char="•"/>
            </a:pPr>
            <a:r>
              <a:rPr lang="en-US" sz="2400" dirty="0">
                <a:solidFill>
                  <a:srgbClr val="3C2034"/>
                </a:solidFill>
                <a:cs typeface="ITC Avant Garde Gothic Book"/>
              </a:rPr>
              <a:t>A biosimilar </a:t>
            </a:r>
            <a:r>
              <a:rPr lang="en-US" sz="2400" b="1" dirty="0">
                <a:solidFill>
                  <a:srgbClr val="3C2034"/>
                </a:solidFill>
                <a:cs typeface="ITC Avant Garde Gothic Book"/>
              </a:rPr>
              <a:t>can be approved for all or some</a:t>
            </a:r>
            <a:r>
              <a:rPr lang="en-US" sz="2400" dirty="0">
                <a:solidFill>
                  <a:srgbClr val="3C2034"/>
                </a:solidFill>
                <a:cs typeface="ITC Avant Garde Gothic Book"/>
              </a:rPr>
              <a:t> of the reference product’s indications based on the existing trials conducted</a:t>
            </a:r>
          </a:p>
          <a:p>
            <a:pPr marL="457189" indent="-457189" defTabSz="457189">
              <a:buFont typeface="Arial" panose="020B0604020202020204" pitchFamily="34" charset="0"/>
              <a:buChar char="•"/>
            </a:pPr>
            <a:r>
              <a:rPr lang="en-US" sz="2400" b="1" dirty="0">
                <a:solidFill>
                  <a:srgbClr val="3C2034"/>
                </a:solidFill>
              </a:rPr>
              <a:t>Sufficient scientific justification </a:t>
            </a:r>
            <a:r>
              <a:rPr lang="en-US" sz="2400" dirty="0">
                <a:solidFill>
                  <a:srgbClr val="3C2034"/>
                </a:solidFill>
              </a:rPr>
              <a:t>for authorization of the biosimilar in each indication is necessary</a:t>
            </a:r>
          </a:p>
          <a:p>
            <a:pPr marL="457189" indent="-457189" defTabSz="457189">
              <a:buFont typeface="Arial" panose="020B0604020202020204" pitchFamily="34" charset="0"/>
              <a:buChar char="•"/>
            </a:pPr>
            <a:r>
              <a:rPr lang="en-US" sz="2400" dirty="0">
                <a:solidFill>
                  <a:srgbClr val="3C2034"/>
                </a:solidFill>
                <a:cs typeface="ITC Avant Garde Gothic Book"/>
              </a:rPr>
              <a:t>It is a regulatory decision on </a:t>
            </a:r>
            <a:r>
              <a:rPr lang="en-US" sz="2400" b="1" dirty="0">
                <a:solidFill>
                  <a:srgbClr val="3C2034"/>
                </a:solidFill>
                <a:cs typeface="ITC Avant Garde Gothic Book"/>
              </a:rPr>
              <a:t>a case-by-case basis</a:t>
            </a:r>
          </a:p>
        </p:txBody>
      </p:sp>
    </p:spTree>
    <p:extLst>
      <p:ext uri="{BB962C8B-B14F-4D97-AF65-F5344CB8AC3E}">
        <p14:creationId xmlns:p14="http://schemas.microsoft.com/office/powerpoint/2010/main" val="966521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enough</a:t>
            </a:r>
          </a:p>
        </p:txBody>
      </p:sp>
      <p:sp>
        <p:nvSpPr>
          <p:cNvPr id="3" name="Content Placeholder 2"/>
          <p:cNvSpPr>
            <a:spLocks noGrp="1"/>
          </p:cNvSpPr>
          <p:nvPr>
            <p:ph idx="1"/>
          </p:nvPr>
        </p:nvSpPr>
        <p:spPr/>
        <p:txBody>
          <a:bodyPr/>
          <a:lstStyle/>
          <a:p>
            <a:r>
              <a:rPr lang="en-US" dirty="0"/>
              <a:t>If the molecule is the same ( as close as possible) and level of drug the same and trial show equivalence and it costs less we should use it </a:t>
            </a:r>
          </a:p>
          <a:p>
            <a:r>
              <a:rPr lang="en-US" dirty="0"/>
              <a:t>well</a:t>
            </a:r>
          </a:p>
          <a:p>
            <a:r>
              <a:rPr lang="en-US" dirty="0"/>
              <a:t>Better proof is that we have been using </a:t>
            </a:r>
            <a:r>
              <a:rPr lang="en-US" dirty="0" err="1"/>
              <a:t>biosimilars</a:t>
            </a:r>
            <a:r>
              <a:rPr lang="en-US" dirty="0"/>
              <a:t> for years as every time there is a change in the process of making the drug it is a biosimilar from the same company.</a:t>
            </a:r>
          </a:p>
        </p:txBody>
      </p:sp>
    </p:spTree>
    <p:extLst>
      <p:ext uri="{BB962C8B-B14F-4D97-AF65-F5344CB8AC3E}">
        <p14:creationId xmlns:p14="http://schemas.microsoft.com/office/powerpoint/2010/main" val="2400604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9514" y="560231"/>
            <a:ext cx="8256435" cy="1325563"/>
          </a:xfrm>
        </p:spPr>
        <p:txBody>
          <a:bodyPr>
            <a:normAutofit/>
          </a:bodyPr>
          <a:lstStyle/>
          <a:p>
            <a:pPr algn="ctr"/>
            <a:r>
              <a:rPr lang="en-US" sz="3200" dirty="0"/>
              <a:t>Changes to production processes since licensing?</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35" y="1827819"/>
            <a:ext cx="10444767" cy="475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11603" y="6489477"/>
            <a:ext cx="3410247" cy="256545"/>
          </a:xfrm>
          <a:prstGeom prst="rect">
            <a:avLst/>
          </a:prstGeom>
          <a:noFill/>
        </p:spPr>
        <p:txBody>
          <a:bodyPr wrap="square" lIns="91440" tIns="45720" rIns="91440" bIns="45720" rtlCol="0">
            <a:spAutoFit/>
          </a:bodyPr>
          <a:lstStyle/>
          <a:p>
            <a:pPr defTabSz="1219140"/>
            <a:r>
              <a:rPr lang="en-GB" sz="1067" dirty="0" err="1">
                <a:solidFill>
                  <a:srgbClr val="7F7F7F"/>
                </a:solidFill>
                <a:latin typeface="Century Gothic" panose="020B0502020202020204" pitchFamily="34" charset="0"/>
              </a:rPr>
              <a:t>Vezér</a:t>
            </a:r>
            <a:r>
              <a:rPr lang="en-GB" sz="1067" dirty="0">
                <a:solidFill>
                  <a:srgbClr val="7F7F7F"/>
                </a:solidFill>
                <a:latin typeface="Century Gothic" panose="020B0502020202020204" pitchFamily="34" charset="0"/>
              </a:rPr>
              <a:t> B, </a:t>
            </a:r>
            <a:r>
              <a:rPr lang="en-GB" sz="1067" dirty="0" err="1">
                <a:solidFill>
                  <a:srgbClr val="7F7F7F"/>
                </a:solidFill>
                <a:latin typeface="Century Gothic" panose="020B0502020202020204" pitchFamily="34" charset="0"/>
              </a:rPr>
              <a:t>Zrubka</a:t>
            </a:r>
            <a:r>
              <a:rPr lang="en-GB" sz="1067" dirty="0">
                <a:solidFill>
                  <a:srgbClr val="7F7F7F"/>
                </a:solidFill>
                <a:latin typeface="Century Gothic" panose="020B0502020202020204" pitchFamily="34" charset="0"/>
              </a:rPr>
              <a:t> Z et al; CMRO, 2016, 32:829-834</a:t>
            </a:r>
          </a:p>
        </p:txBody>
      </p:sp>
      <p:sp>
        <p:nvSpPr>
          <p:cNvPr id="8" name="Footer Placeholder 4"/>
          <p:cNvSpPr>
            <a:spLocks noGrp="1"/>
          </p:cNvSpPr>
          <p:nvPr>
            <p:ph type="ftr" sz="quarter" idx="11"/>
          </p:nvPr>
        </p:nvSpPr>
        <p:spPr>
          <a:xfrm flipV="1">
            <a:off x="10204268" y="6553201"/>
            <a:ext cx="287269" cy="192820"/>
          </a:xfrm>
        </p:spPr>
        <p:txBody>
          <a:bodyPr/>
          <a:lstStyle/>
          <a:p>
            <a:endParaRPr lang="en-US" dirty="0"/>
          </a:p>
        </p:txBody>
      </p:sp>
    </p:spTree>
    <p:extLst>
      <p:ext uri="{BB962C8B-B14F-4D97-AF65-F5344CB8AC3E}">
        <p14:creationId xmlns:p14="http://schemas.microsoft.com/office/powerpoint/2010/main" val="342421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Define Biological and Biosimilar medications</a:t>
            </a:r>
          </a:p>
          <a:p>
            <a:r>
              <a:rPr lang="en-US" dirty="0"/>
              <a:t>Describe how these medications are comparable but have inherent variability</a:t>
            </a:r>
          </a:p>
          <a:p>
            <a:r>
              <a:rPr lang="en-US" dirty="0"/>
              <a:t>Understand the regulatory approval process for these drugs</a:t>
            </a:r>
          </a:p>
          <a:p>
            <a:r>
              <a:rPr lang="en-US" dirty="0"/>
              <a:t>Understand what and how extrapolation works for these drugs</a:t>
            </a:r>
          </a:p>
          <a:p>
            <a:r>
              <a:rPr lang="en-US" dirty="0"/>
              <a:t>Describe the implications in your clinical practice terms such as </a:t>
            </a:r>
          </a:p>
          <a:p>
            <a:pPr lvl="1"/>
            <a:r>
              <a:rPr lang="en-US" dirty="0"/>
              <a:t>Switching, extrapolation and pharmacovigilance</a:t>
            </a:r>
          </a:p>
          <a:p>
            <a:endParaRPr lang="en-US" dirty="0"/>
          </a:p>
          <a:p>
            <a:endParaRPr lang="en-US" dirty="0"/>
          </a:p>
          <a:p>
            <a:endParaRPr lang="en-US" dirty="0"/>
          </a:p>
        </p:txBody>
      </p:sp>
    </p:spTree>
    <p:extLst>
      <p:ext uri="{BB962C8B-B14F-4D97-AF65-F5344CB8AC3E}">
        <p14:creationId xmlns:p14="http://schemas.microsoft.com/office/powerpoint/2010/main" val="3020768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67" b="1" dirty="0"/>
              <a:t>Interchangeability</a:t>
            </a:r>
            <a:endParaRPr lang="en-US" sz="4267" b="1" baseline="30000"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Health Canada's authorization of a biosimilar is not a declaration of equivalence to the reference biologic drug</a:t>
            </a:r>
            <a:r>
              <a:rPr lang="en-US" baseline="30000" dirty="0"/>
              <a:t>22</a:t>
            </a:r>
          </a:p>
          <a:p>
            <a:pPr>
              <a:buFont typeface="Wingdings" panose="05000000000000000000" pitchFamily="2" charset="2"/>
              <a:buChar char="§"/>
            </a:pPr>
            <a:endParaRPr lang="en-US" dirty="0"/>
          </a:p>
          <a:p>
            <a:pPr>
              <a:buFont typeface="Wingdings" panose="05000000000000000000" pitchFamily="2" charset="2"/>
              <a:buChar char="§"/>
            </a:pPr>
            <a:r>
              <a:rPr lang="en-US" dirty="0"/>
              <a:t>In Canada, the authority to declare two products interchangeable rests with each province and territory according to its own rules and regulations</a:t>
            </a:r>
            <a:r>
              <a:rPr lang="en-US" baseline="30000" dirty="0"/>
              <a:t>22</a:t>
            </a:r>
            <a:endParaRPr lang="en-US" dirty="0"/>
          </a:p>
          <a:p>
            <a:pPr marL="0" indent="0">
              <a:buNone/>
            </a:pPr>
            <a:endParaRPr lang="en-US" dirty="0"/>
          </a:p>
        </p:txBody>
      </p:sp>
      <p:sp>
        <p:nvSpPr>
          <p:cNvPr id="4" name="Slide Number Placeholder 3"/>
          <p:cNvSpPr>
            <a:spLocks noGrp="1"/>
          </p:cNvSpPr>
          <p:nvPr>
            <p:ph type="sldNum" sz="quarter" idx="12"/>
          </p:nvPr>
        </p:nvSpPr>
        <p:spPr>
          <a:xfrm>
            <a:off x="10164415" y="6398731"/>
            <a:ext cx="1891748" cy="365125"/>
          </a:xfrm>
        </p:spPr>
        <p:txBody>
          <a:bodyPr/>
          <a:lstStyle/>
          <a:p>
            <a:fld id="{A824DC6F-805D-9F4E-85D8-B977E03A6FE3}" type="slidenum">
              <a:rPr lang="en-US" smtClean="0"/>
              <a:pPr/>
              <a:t>30</a:t>
            </a:fld>
            <a:endParaRPr lang="en-US" dirty="0"/>
          </a:p>
        </p:txBody>
      </p:sp>
      <p:sp>
        <p:nvSpPr>
          <p:cNvPr id="5" name="TextBox 4"/>
          <p:cNvSpPr txBox="1"/>
          <p:nvPr/>
        </p:nvSpPr>
        <p:spPr>
          <a:xfrm>
            <a:off x="977711" y="5507164"/>
            <a:ext cx="9667543" cy="420756"/>
          </a:xfrm>
          <a:prstGeom prst="rect">
            <a:avLst/>
          </a:prstGeom>
          <a:noFill/>
        </p:spPr>
        <p:txBody>
          <a:bodyPr wrap="square" rtlCol="0">
            <a:spAutoFit/>
          </a:bodyPr>
          <a:lstStyle/>
          <a:p>
            <a:pPr defTabSz="914354"/>
            <a:r>
              <a:rPr lang="en-US" sz="1067" baseline="30000" dirty="0">
                <a:solidFill>
                  <a:srgbClr val="3C2034"/>
                </a:solidFill>
                <a:ea typeface="Calibri" charset="0"/>
                <a:cs typeface="Calibri" charset="0"/>
              </a:rPr>
              <a:t>  22. </a:t>
            </a:r>
            <a:r>
              <a:rPr lang="en-US" sz="1067" dirty="0">
                <a:solidFill>
                  <a:srgbClr val="3C2034"/>
                </a:solidFill>
                <a:ea typeface="Calibri" charset="0"/>
                <a:cs typeface="Calibri" charset="0"/>
              </a:rPr>
              <a:t>Fact Sheet: Biosimilars, Aug-3, 2017</a:t>
            </a:r>
            <a:r>
              <a:rPr lang="en-US" sz="1067" dirty="0">
                <a:solidFill>
                  <a:prstClr val="black"/>
                </a:solidFill>
                <a:ea typeface="Calibri" charset="0"/>
                <a:cs typeface="Calibri" charset="0"/>
              </a:rPr>
              <a:t>. </a:t>
            </a:r>
            <a:r>
              <a:rPr lang="en-US" sz="1067" dirty="0">
                <a:solidFill>
                  <a:prstClr val="black"/>
                </a:solidFill>
                <a:ea typeface="Calibri" charset="0"/>
                <a:cs typeface="Calibri" charset="0"/>
                <a:hlinkClick r:id="rId3"/>
              </a:rPr>
              <a:t>https://www.canada.ca/content/dam/hc-sc/migration/hc-sc/dhp-mps/alt_formats/pdf/brgtherap/applic-demande/guides/biosimilars-biosimilaires-qa-qr-eng.pdf</a:t>
            </a:r>
            <a:endParaRPr lang="en-US" sz="1067" dirty="0">
              <a:solidFill>
                <a:prstClr val="black"/>
              </a:solidFill>
              <a:ea typeface="Calibri" charset="0"/>
              <a:cs typeface="Calibri" charset="0"/>
            </a:endParaRPr>
          </a:p>
        </p:txBody>
      </p:sp>
    </p:spTree>
    <p:extLst>
      <p:ext uri="{BB962C8B-B14F-4D97-AF65-F5344CB8AC3E}">
        <p14:creationId xmlns:p14="http://schemas.microsoft.com/office/powerpoint/2010/main" val="2862570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Safety - Immunogenicity</a:t>
            </a:r>
            <a:endParaRPr lang="en-US" dirty="0"/>
          </a:p>
        </p:txBody>
      </p:sp>
      <p:sp>
        <p:nvSpPr>
          <p:cNvPr id="3" name="Content Placeholder 2"/>
          <p:cNvSpPr>
            <a:spLocks noGrp="1"/>
          </p:cNvSpPr>
          <p:nvPr>
            <p:ph idx="1"/>
          </p:nvPr>
        </p:nvSpPr>
        <p:spPr/>
        <p:txBody>
          <a:bodyPr/>
          <a:lstStyle/>
          <a:p>
            <a:r>
              <a:rPr lang="en-CA" dirty="0"/>
              <a:t>Anti-drug antibody (ADA)</a:t>
            </a:r>
          </a:p>
          <a:p>
            <a:pPr lvl="1"/>
            <a:r>
              <a:rPr lang="en-CA" dirty="0"/>
              <a:t>Human immune system has recognized the biologic medication as foreign</a:t>
            </a:r>
          </a:p>
          <a:p>
            <a:pPr lvl="1"/>
            <a:r>
              <a:rPr lang="en-CA" dirty="0"/>
              <a:t>Develops immunity to the biologic medication</a:t>
            </a:r>
          </a:p>
          <a:p>
            <a:pPr lvl="1"/>
            <a:r>
              <a:rPr lang="en-CA" dirty="0"/>
              <a:t>Immune system has antibodies circulating that can bind to the biologic medication</a:t>
            </a:r>
          </a:p>
          <a:p>
            <a:r>
              <a:rPr lang="en-CA" dirty="0"/>
              <a:t>Neutralizing ADA (NADA)</a:t>
            </a:r>
          </a:p>
          <a:p>
            <a:pPr lvl="1"/>
            <a:r>
              <a:rPr lang="en-CA" dirty="0"/>
              <a:t>Circulating antibodies neutralize the activity of the biologic medication</a:t>
            </a:r>
          </a:p>
          <a:p>
            <a:pPr lvl="1"/>
            <a:r>
              <a:rPr lang="en-CA" dirty="0"/>
              <a:t>May reduce efficacy</a:t>
            </a:r>
          </a:p>
          <a:p>
            <a:pPr lvl="1"/>
            <a:r>
              <a:rPr lang="en-CA" dirty="0"/>
              <a:t>May impact pharmacokinetics</a:t>
            </a:r>
            <a:endParaRPr lang="en-US" dirty="0"/>
          </a:p>
        </p:txBody>
      </p:sp>
    </p:spTree>
    <p:extLst>
      <p:ext uri="{BB962C8B-B14F-4D97-AF65-F5344CB8AC3E}">
        <p14:creationId xmlns:p14="http://schemas.microsoft.com/office/powerpoint/2010/main" val="4207571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Extrapolation</a:t>
            </a:r>
          </a:p>
        </p:txBody>
      </p:sp>
      <p:sp>
        <p:nvSpPr>
          <p:cNvPr id="3" name="Content Placeholder 2"/>
          <p:cNvSpPr>
            <a:spLocks noGrp="1"/>
          </p:cNvSpPr>
          <p:nvPr>
            <p:ph idx="1"/>
          </p:nvPr>
        </p:nvSpPr>
        <p:spPr/>
        <p:txBody>
          <a:bodyPr/>
          <a:lstStyle/>
          <a:p>
            <a:r>
              <a:rPr lang="en-US" dirty="0"/>
              <a:t>Refers to use of a biosimilar for indications where clinical studies not done.</a:t>
            </a:r>
          </a:p>
          <a:p>
            <a:r>
              <a:rPr lang="en-US" dirty="0"/>
              <a:t>Health Canada now uses the term “authorization of indications”</a:t>
            </a:r>
          </a:p>
          <a:p>
            <a:r>
              <a:rPr lang="en-US" dirty="0"/>
              <a:t>Looks at totality of evidence of similarity of structural, functional non-clinical and clinical data to make decision</a:t>
            </a:r>
          </a:p>
        </p:txBody>
      </p:sp>
    </p:spTree>
    <p:extLst>
      <p:ext uri="{BB962C8B-B14F-4D97-AF65-F5344CB8AC3E}">
        <p14:creationId xmlns:p14="http://schemas.microsoft.com/office/powerpoint/2010/main" val="1575330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866" y="418384"/>
            <a:ext cx="8610600" cy="1293028"/>
          </a:xfrm>
        </p:spPr>
        <p:txBody>
          <a:bodyPr>
            <a:normAutofit/>
          </a:bodyPr>
          <a:lstStyle/>
          <a:p>
            <a:pPr algn="ctr"/>
            <a:r>
              <a:rPr lang="en-US" sz="4267" b="1" dirty="0"/>
              <a:t>Switching</a:t>
            </a:r>
            <a:endParaRPr lang="en-US" sz="4267" b="1" baseline="30000" dirty="0"/>
          </a:p>
        </p:txBody>
      </p:sp>
      <p:sp>
        <p:nvSpPr>
          <p:cNvPr id="3" name="Content Placeholder 2"/>
          <p:cNvSpPr>
            <a:spLocks noGrp="1"/>
          </p:cNvSpPr>
          <p:nvPr>
            <p:ph idx="1"/>
          </p:nvPr>
        </p:nvSpPr>
        <p:spPr>
          <a:xfrm>
            <a:off x="838200" y="1517849"/>
            <a:ext cx="10515600" cy="4351339"/>
          </a:xfrm>
        </p:spPr>
        <p:txBody>
          <a:bodyPr>
            <a:normAutofit lnSpcReduction="10000"/>
          </a:bodyPr>
          <a:lstStyle/>
          <a:p>
            <a:pPr>
              <a:buFont typeface="Wingdings" panose="05000000000000000000" pitchFamily="2" charset="2"/>
              <a:buChar char="§"/>
            </a:pPr>
            <a:r>
              <a:rPr lang="en-US" dirty="0"/>
              <a:t>Health Canada considers a well-controlled switch from the reference biologic drug to a biosimilar in an approved indication to be acceptable</a:t>
            </a:r>
            <a:r>
              <a:rPr lang="en-US" baseline="30000" dirty="0"/>
              <a:t>23</a:t>
            </a:r>
          </a:p>
          <a:p>
            <a:pPr>
              <a:buFont typeface="Wingdings" panose="05000000000000000000" pitchFamily="2" charset="2"/>
              <a:buChar char="§"/>
            </a:pPr>
            <a:endParaRPr lang="en-US" baseline="30000" dirty="0"/>
          </a:p>
          <a:p>
            <a:pPr>
              <a:buFont typeface="Wingdings" panose="05000000000000000000" pitchFamily="2" charset="2"/>
              <a:buChar char="§"/>
            </a:pPr>
            <a:r>
              <a:rPr lang="en-US" dirty="0"/>
              <a:t>Health Canada recommends that a decision to switch a patient being treated with a reference biologic drug to a  biosimilar, or between any biologics, be made by the treating physician in consultation with the patient, and taking into account any policies of the relevant jurisdiction</a:t>
            </a:r>
            <a:r>
              <a:rPr lang="en-US" baseline="30000" dirty="0"/>
              <a:t>23</a:t>
            </a:r>
          </a:p>
          <a:p>
            <a:pPr>
              <a:buFont typeface="Wingdings" panose="05000000000000000000" pitchFamily="2" charset="2"/>
              <a:buChar char="§"/>
            </a:pPr>
            <a:r>
              <a:rPr lang="en-US" dirty="0"/>
              <a:t>In Nova Scotia we decided to grandfather patients on therapy but institute in all new starts.  If you switched mid cycle and patient on next scan progressed then </a:t>
            </a:r>
            <a:r>
              <a:rPr lang="en-US" dirty="0" err="1"/>
              <a:t>pt</a:t>
            </a:r>
            <a:r>
              <a:rPr lang="en-US" dirty="0"/>
              <a:t> would blame the change</a:t>
            </a:r>
          </a:p>
          <a:p>
            <a:pPr>
              <a:buFont typeface="Wingdings" panose="05000000000000000000" pitchFamily="2" charset="2"/>
              <a:buChar char="§"/>
            </a:pPr>
            <a:endParaRPr lang="en-US" dirty="0"/>
          </a:p>
          <a:p>
            <a:pPr>
              <a:buFont typeface="Wingdings" panose="05000000000000000000" pitchFamily="2" charset="2"/>
              <a:buChar char="§"/>
            </a:pPr>
            <a:r>
              <a:rPr lang="en-US" sz="2800" baseline="30000" dirty="0"/>
              <a:t>Provinces that mandate change are much more successful than making biosimilars available.</a:t>
            </a:r>
          </a:p>
          <a:p>
            <a:endParaRPr lang="en-US" dirty="0"/>
          </a:p>
        </p:txBody>
      </p:sp>
      <p:sp>
        <p:nvSpPr>
          <p:cNvPr id="4" name="Slide Number Placeholder 3"/>
          <p:cNvSpPr>
            <a:spLocks noGrp="1"/>
          </p:cNvSpPr>
          <p:nvPr>
            <p:ph type="sldNum" sz="quarter" idx="12"/>
          </p:nvPr>
        </p:nvSpPr>
        <p:spPr>
          <a:xfrm>
            <a:off x="10164415" y="6398731"/>
            <a:ext cx="1891748" cy="365125"/>
          </a:xfrm>
        </p:spPr>
        <p:txBody>
          <a:bodyPr/>
          <a:lstStyle/>
          <a:p>
            <a:fld id="{A824DC6F-805D-9F4E-85D8-B977E03A6FE3}" type="slidenum">
              <a:rPr lang="en-US" smtClean="0">
                <a:solidFill>
                  <a:prstClr val="black">
                    <a:tint val="75000"/>
                  </a:prstClr>
                </a:solidFill>
              </a:rPr>
              <a:pPr/>
              <a:t>33</a:t>
            </a:fld>
            <a:endParaRPr lang="en-US" dirty="0">
              <a:solidFill>
                <a:prstClr val="black">
                  <a:tint val="75000"/>
                </a:prstClr>
              </a:solidFill>
            </a:endParaRPr>
          </a:p>
        </p:txBody>
      </p:sp>
      <p:sp>
        <p:nvSpPr>
          <p:cNvPr id="6" name="TextBox 5"/>
          <p:cNvSpPr txBox="1"/>
          <p:nvPr/>
        </p:nvSpPr>
        <p:spPr>
          <a:xfrm>
            <a:off x="753534" y="5807899"/>
            <a:ext cx="9667543" cy="420756"/>
          </a:xfrm>
          <a:prstGeom prst="rect">
            <a:avLst/>
          </a:prstGeom>
          <a:noFill/>
        </p:spPr>
        <p:txBody>
          <a:bodyPr wrap="square" rtlCol="0">
            <a:spAutoFit/>
          </a:bodyPr>
          <a:lstStyle/>
          <a:p>
            <a:pPr defTabSz="914354"/>
            <a:r>
              <a:rPr lang="en-US" sz="1067" baseline="30000" dirty="0">
                <a:solidFill>
                  <a:srgbClr val="3C2034"/>
                </a:solidFill>
                <a:ea typeface="Calibri" charset="0"/>
                <a:cs typeface="Calibri" charset="0"/>
              </a:rPr>
              <a:t>  23. </a:t>
            </a:r>
            <a:r>
              <a:rPr lang="en-US" sz="1067" dirty="0">
                <a:solidFill>
                  <a:srgbClr val="3C2034"/>
                </a:solidFill>
                <a:ea typeface="Calibri" charset="0"/>
                <a:cs typeface="Calibri" charset="0"/>
              </a:rPr>
              <a:t>Biosimilars: State of Clinical and Regulatory Science, Agnes Klein, Jian Wang, Brian Feagan, Mark Omoto, J Pharm Pharm Sci </a:t>
            </a:r>
            <a:r>
              <a:rPr lang="en-US" sz="1067" dirty="0">
                <a:solidFill>
                  <a:prstClr val="black"/>
                </a:solidFill>
                <a:ea typeface="Calibri" charset="0"/>
                <a:cs typeface="Calibri" charset="0"/>
              </a:rPr>
              <a:t>(</a:t>
            </a:r>
            <a:r>
              <a:rPr lang="en-US" sz="1067" dirty="0">
                <a:solidFill>
                  <a:prstClr val="black"/>
                </a:solidFill>
                <a:ea typeface="Calibri" charset="0"/>
                <a:cs typeface="Calibri" charset="0"/>
                <a:hlinkClick r:id="rId3"/>
              </a:rPr>
              <a:t>www.cspsCanada.org)</a:t>
            </a:r>
            <a:r>
              <a:rPr lang="en-US" sz="1067" dirty="0">
                <a:solidFill>
                  <a:prstClr val="black"/>
                </a:solidFill>
                <a:ea typeface="Calibri" charset="0"/>
                <a:cs typeface="Calibri" charset="0"/>
              </a:rPr>
              <a:t>, </a:t>
            </a:r>
            <a:r>
              <a:rPr lang="en-US" sz="1067" dirty="0">
                <a:solidFill>
                  <a:srgbClr val="3C2034"/>
                </a:solidFill>
                <a:ea typeface="Calibri" charset="0"/>
                <a:cs typeface="Calibri" charset="0"/>
              </a:rPr>
              <a:t>20, 332-348, 2017</a:t>
            </a:r>
          </a:p>
        </p:txBody>
      </p:sp>
    </p:spTree>
    <p:extLst>
      <p:ext uri="{BB962C8B-B14F-4D97-AF65-F5344CB8AC3E}">
        <p14:creationId xmlns:p14="http://schemas.microsoft.com/office/powerpoint/2010/main" val="3200590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Post-Notice of Compliance (NOC)</a:t>
            </a:r>
            <a:endParaRPr lang="en-US" dirty="0"/>
          </a:p>
        </p:txBody>
      </p:sp>
      <p:sp>
        <p:nvSpPr>
          <p:cNvPr id="3" name="Content Placeholder 2"/>
          <p:cNvSpPr>
            <a:spLocks noGrp="1"/>
          </p:cNvSpPr>
          <p:nvPr>
            <p:ph idx="1"/>
          </p:nvPr>
        </p:nvSpPr>
        <p:spPr/>
        <p:txBody>
          <a:bodyPr/>
          <a:lstStyle/>
          <a:p>
            <a:r>
              <a:rPr lang="en-CA" dirty="0"/>
              <a:t>As with all approved medications, biosimilars must track the safety of their product</a:t>
            </a:r>
          </a:p>
          <a:p>
            <a:r>
              <a:rPr lang="en-CA" dirty="0" err="1"/>
              <a:t>Pharmacovigilence</a:t>
            </a:r>
            <a:r>
              <a:rPr lang="en-CA" dirty="0"/>
              <a:t> should be maintained as per the reference biologic.</a:t>
            </a:r>
          </a:p>
          <a:p>
            <a:r>
              <a:rPr lang="en-CA" dirty="0"/>
              <a:t>Companies may also apply for more indications post-NOC</a:t>
            </a:r>
          </a:p>
          <a:p>
            <a:r>
              <a:rPr lang="en-CA" dirty="0"/>
              <a:t>Safety comprises medication-specific safety items as well as immunogenicity</a:t>
            </a:r>
          </a:p>
          <a:p>
            <a:pPr lvl="1"/>
            <a:r>
              <a:rPr lang="en-CA" dirty="0" err="1"/>
              <a:t>E.g</a:t>
            </a:r>
            <a:r>
              <a:rPr lang="en-CA" dirty="0"/>
              <a:t> trastuzumab and LVEF changes</a:t>
            </a:r>
            <a:endParaRPr lang="en-US" dirty="0"/>
          </a:p>
        </p:txBody>
      </p:sp>
    </p:spTree>
    <p:extLst>
      <p:ext uri="{BB962C8B-B14F-4D97-AF65-F5344CB8AC3E}">
        <p14:creationId xmlns:p14="http://schemas.microsoft.com/office/powerpoint/2010/main" val="3438417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Pharmacovigilance</a:t>
            </a:r>
            <a:r>
              <a:rPr lang="en-US" dirty="0"/>
              <a:t> </a:t>
            </a:r>
          </a:p>
        </p:txBody>
      </p:sp>
      <p:sp>
        <p:nvSpPr>
          <p:cNvPr id="3" name="Content Placeholder 2"/>
          <p:cNvSpPr>
            <a:spLocks noGrp="1"/>
          </p:cNvSpPr>
          <p:nvPr>
            <p:ph idx="1"/>
          </p:nvPr>
        </p:nvSpPr>
        <p:spPr/>
        <p:txBody>
          <a:bodyPr>
            <a:normAutofit/>
          </a:bodyPr>
          <a:lstStyle/>
          <a:p>
            <a:r>
              <a:rPr lang="en-US" dirty="0"/>
              <a:t>In 2012  53,000 reports to </a:t>
            </a:r>
            <a:r>
              <a:rPr lang="en-US" dirty="0" err="1"/>
              <a:t>MedEffect</a:t>
            </a:r>
            <a:r>
              <a:rPr lang="en-US" dirty="0"/>
              <a:t> Canada were made.</a:t>
            </a:r>
          </a:p>
          <a:p>
            <a:r>
              <a:rPr lang="en-US" dirty="0"/>
              <a:t>Estimated only 1 to 10% of all adverse events</a:t>
            </a:r>
          </a:p>
          <a:p>
            <a:r>
              <a:rPr lang="en-US" dirty="0"/>
              <a:t>4% of the drugs approved in a 5 </a:t>
            </a:r>
            <a:r>
              <a:rPr lang="en-US" dirty="0" err="1"/>
              <a:t>yr</a:t>
            </a:r>
            <a:r>
              <a:rPr lang="en-US" dirty="0"/>
              <a:t> period eventually taken off the market.</a:t>
            </a:r>
          </a:p>
          <a:p>
            <a:r>
              <a:rPr lang="en-US" dirty="0" err="1"/>
              <a:t>Biosimilars</a:t>
            </a:r>
            <a:r>
              <a:rPr lang="en-US" dirty="0"/>
              <a:t> follow the same rules as any other new drug in Canada but must submit a risk management plan including how to distinguish adverse events associated with their drug</a:t>
            </a:r>
          </a:p>
          <a:p>
            <a:r>
              <a:rPr lang="en-US" dirty="0"/>
              <a:t>Vanessa law passed in December 2019 which makes it mandatory to report any serious adverse drug reaction or medical device incident to Health Canada. A LMS course is available and Mandatory for all clinical staff to complete in 3 months </a:t>
            </a:r>
          </a:p>
        </p:txBody>
      </p:sp>
    </p:spTree>
    <p:extLst>
      <p:ext uri="{BB962C8B-B14F-4D97-AF65-F5344CB8AC3E}">
        <p14:creationId xmlns:p14="http://schemas.microsoft.com/office/powerpoint/2010/main" val="3439009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Vanessa’s Law</a:t>
            </a:r>
          </a:p>
        </p:txBody>
      </p:sp>
      <p:sp>
        <p:nvSpPr>
          <p:cNvPr id="3" name="Content Placeholder 2"/>
          <p:cNvSpPr>
            <a:spLocks noGrp="1"/>
          </p:cNvSpPr>
          <p:nvPr>
            <p:ph idx="1"/>
          </p:nvPr>
        </p:nvSpPr>
        <p:spPr/>
        <p:txBody>
          <a:bodyPr/>
          <a:lstStyle/>
          <a:p>
            <a:r>
              <a:rPr lang="en-US" dirty="0">
                <a:hlinkClick r:id="rId2"/>
              </a:rPr>
              <a:t>http://intra.nshealth.ca/patientsafety/VanessasLaw/Health%20Canada%20Vanessa's%20Law%20presentation%202019-12-05.pdf</a:t>
            </a:r>
          </a:p>
          <a:p>
            <a:r>
              <a:rPr lang="en-US" dirty="0">
                <a:hlinkClick r:id="rId2"/>
              </a:rPr>
              <a:t>http://intra.nshealth.ca/patientsafety/SitePages/vanessaslaw.aspx</a:t>
            </a:r>
            <a:endParaRPr lang="en-US" dirty="0"/>
          </a:p>
          <a:p>
            <a:endParaRPr lang="en-US" dirty="0"/>
          </a:p>
          <a:p>
            <a:r>
              <a:rPr lang="en-US" dirty="0"/>
              <a:t>The HCP who recognizes the incident must report it on SIMS</a:t>
            </a:r>
          </a:p>
          <a:p>
            <a:endParaRPr lang="en-US" dirty="0"/>
          </a:p>
          <a:p>
            <a:endParaRPr lang="en-US" dirty="0"/>
          </a:p>
        </p:txBody>
      </p:sp>
    </p:spTree>
    <p:extLst>
      <p:ext uri="{BB962C8B-B14F-4D97-AF65-F5344CB8AC3E}">
        <p14:creationId xmlns:p14="http://schemas.microsoft.com/office/powerpoint/2010/main" val="3926227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naming</a:t>
            </a:r>
          </a:p>
        </p:txBody>
      </p:sp>
      <p:sp>
        <p:nvSpPr>
          <p:cNvPr id="3" name="Content Placeholder 2"/>
          <p:cNvSpPr>
            <a:spLocks noGrp="1"/>
          </p:cNvSpPr>
          <p:nvPr>
            <p:ph idx="1"/>
          </p:nvPr>
        </p:nvSpPr>
        <p:spPr/>
        <p:txBody>
          <a:bodyPr/>
          <a:lstStyle/>
          <a:p>
            <a:r>
              <a:rPr lang="en-CA" dirty="0"/>
              <a:t>How do you name the drug was decided in Canada only in the 2020.</a:t>
            </a:r>
          </a:p>
          <a:p>
            <a:r>
              <a:rPr lang="en-CA" dirty="0"/>
              <a:t>The name will be the drug name followed by the generic so you could  </a:t>
            </a:r>
          </a:p>
          <a:p>
            <a:pPr lvl="1"/>
            <a:r>
              <a:rPr lang="en-CA" dirty="0" err="1"/>
              <a:t>trastuzumab</a:t>
            </a:r>
            <a:r>
              <a:rPr lang="en-CA" dirty="0"/>
              <a:t>- </a:t>
            </a:r>
            <a:r>
              <a:rPr lang="en-CA" dirty="0" err="1"/>
              <a:t>herceptin</a:t>
            </a:r>
            <a:r>
              <a:rPr lang="en-CA" dirty="0"/>
              <a:t> </a:t>
            </a:r>
          </a:p>
          <a:p>
            <a:pPr lvl="1"/>
            <a:r>
              <a:rPr lang="en-CA" dirty="0" err="1"/>
              <a:t>trastuzumab-ogiveri</a:t>
            </a:r>
            <a:r>
              <a:rPr lang="en-CA" dirty="0"/>
              <a:t> </a:t>
            </a:r>
          </a:p>
          <a:p>
            <a:pPr lvl="1"/>
            <a:r>
              <a:rPr lang="en-CA" dirty="0" err="1"/>
              <a:t>trastuzumab-trasmera</a:t>
            </a:r>
            <a:r>
              <a:rPr lang="en-CA" dirty="0"/>
              <a:t>.</a:t>
            </a:r>
          </a:p>
          <a:p>
            <a:pPr marL="0" indent="0">
              <a:buNone/>
            </a:pPr>
            <a:r>
              <a:rPr lang="en-CA" dirty="0"/>
              <a:t>  	</a:t>
            </a:r>
          </a:p>
          <a:p>
            <a:r>
              <a:rPr lang="en-CA" dirty="0"/>
              <a:t>The name length can be problems with pharmacies especially with antibody drug conjugates and subcutaneous formulations</a:t>
            </a:r>
          </a:p>
        </p:txBody>
      </p:sp>
    </p:spTree>
    <p:extLst>
      <p:ext uri="{BB962C8B-B14F-4D97-AF65-F5344CB8AC3E}">
        <p14:creationId xmlns:p14="http://schemas.microsoft.com/office/powerpoint/2010/main" val="201971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Nova Scotia </a:t>
            </a:r>
          </a:p>
        </p:txBody>
      </p:sp>
      <p:sp>
        <p:nvSpPr>
          <p:cNvPr id="3" name="Content Placeholder 2"/>
          <p:cNvSpPr>
            <a:spLocks noGrp="1"/>
          </p:cNvSpPr>
          <p:nvPr>
            <p:ph idx="1"/>
          </p:nvPr>
        </p:nvSpPr>
        <p:spPr/>
        <p:txBody>
          <a:bodyPr>
            <a:normAutofit/>
          </a:bodyPr>
          <a:lstStyle/>
          <a:p>
            <a:r>
              <a:rPr lang="en-CA" dirty="0"/>
              <a:t>There are several in use in Oncology trastuzumab, rituximab, </a:t>
            </a:r>
            <a:r>
              <a:rPr lang="en-CA" dirty="0" err="1"/>
              <a:t>pegfilgrastim</a:t>
            </a:r>
            <a:r>
              <a:rPr lang="en-CA" dirty="0"/>
              <a:t> and filgrastim. </a:t>
            </a:r>
          </a:p>
          <a:p>
            <a:r>
              <a:rPr lang="en-CA" dirty="0" err="1"/>
              <a:t>Pertuzumab</a:t>
            </a:r>
            <a:r>
              <a:rPr lang="en-CA" dirty="0"/>
              <a:t> packages the Trastuzumab with it so we use the originator as it is free.</a:t>
            </a:r>
          </a:p>
          <a:p>
            <a:r>
              <a:rPr lang="en-CA" dirty="0"/>
              <a:t>There are some provinces using two and some using different ones for different indications but most picked one.</a:t>
            </a:r>
          </a:p>
          <a:p>
            <a:r>
              <a:rPr lang="en-CA" dirty="0"/>
              <a:t>Drug shortage problems have lead us to coordinate with other provinces so we use different drugs.</a:t>
            </a:r>
          </a:p>
          <a:p>
            <a:r>
              <a:rPr lang="en-CA" dirty="0"/>
              <a:t>Length of production could lead to problems with drug shortage in future.</a:t>
            </a:r>
          </a:p>
          <a:p>
            <a:r>
              <a:rPr lang="en-CA" dirty="0"/>
              <a:t>Tendering process has not been established. </a:t>
            </a:r>
          </a:p>
          <a:p>
            <a:endParaRPr lang="en-CA" dirty="0"/>
          </a:p>
        </p:txBody>
      </p:sp>
    </p:spTree>
    <p:extLst>
      <p:ext uri="{BB962C8B-B14F-4D97-AF65-F5344CB8AC3E}">
        <p14:creationId xmlns:p14="http://schemas.microsoft.com/office/powerpoint/2010/main" val="3439093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237" y="218940"/>
            <a:ext cx="8610600" cy="1168759"/>
          </a:xfrm>
        </p:spPr>
        <p:txBody>
          <a:bodyPr/>
          <a:lstStyle/>
          <a:p>
            <a:r>
              <a:rPr lang="en-US" dirty="0"/>
              <a:t>What is coming</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68190"/>
            <a:ext cx="12192000" cy="523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77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1" t="23409" r="6091" b="24336"/>
          <a:stretch/>
        </p:blipFill>
        <p:spPr bwMode="auto">
          <a:xfrm>
            <a:off x="1524000" y="1143000"/>
            <a:ext cx="9121942" cy="446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EB3C84B8-C990-43C7-11A4-20F536EEA871}"/>
              </a:ext>
            </a:extLst>
          </p:cNvPr>
          <p:cNvSpPr txBox="1"/>
          <p:nvPr/>
        </p:nvSpPr>
        <p:spPr>
          <a:xfrm>
            <a:off x="1258349" y="5712903"/>
            <a:ext cx="8590326" cy="369332"/>
          </a:xfrm>
          <a:prstGeom prst="rect">
            <a:avLst/>
          </a:prstGeom>
          <a:noFill/>
        </p:spPr>
        <p:txBody>
          <a:bodyPr wrap="square" rtlCol="0">
            <a:spAutoFit/>
          </a:bodyPr>
          <a:lstStyle/>
          <a:p>
            <a:r>
              <a:rPr lang="en-US" dirty="0"/>
              <a:t>Are these all Ducks ?  Are they identical, biologicals, generic, biosimilars?</a:t>
            </a:r>
          </a:p>
        </p:txBody>
      </p:sp>
    </p:spTree>
    <p:extLst>
      <p:ext uri="{BB962C8B-B14F-4D97-AF65-F5344CB8AC3E}">
        <p14:creationId xmlns:p14="http://schemas.microsoft.com/office/powerpoint/2010/main" val="1007881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4" name="Content Placeholder 3"/>
          <p:cNvSpPr>
            <a:spLocks noGrp="1"/>
          </p:cNvSpPr>
          <p:nvPr>
            <p:ph idx="1"/>
          </p:nvPr>
        </p:nvSpPr>
        <p:spPr/>
        <p:txBody>
          <a:bodyPr/>
          <a:lstStyle/>
          <a:p>
            <a:r>
              <a:rPr lang="en-CA" dirty="0" err="1"/>
              <a:t>Biosimilars</a:t>
            </a:r>
            <a:r>
              <a:rPr lang="en-CA" dirty="0"/>
              <a:t> are examined for all attributes that the originator drug does when it undergoes a manufacturer change plus a clinical study.</a:t>
            </a:r>
          </a:p>
          <a:p>
            <a:r>
              <a:rPr lang="en-CA" dirty="0"/>
              <a:t>It is analysed much more than a generic drug.</a:t>
            </a:r>
          </a:p>
          <a:p>
            <a:r>
              <a:rPr lang="en-CA" dirty="0"/>
              <a:t>Interchangeability is a provincial jurisdiction that is you examine the evidence should rely on differences such as price , manufacturer reliability, and other non clinical values as clinically they are as much the same as possible.   </a:t>
            </a:r>
          </a:p>
        </p:txBody>
      </p:sp>
      <p:sp>
        <p:nvSpPr>
          <p:cNvPr id="3" name="Slide Number Placeholder 2"/>
          <p:cNvSpPr>
            <a:spLocks noGrp="1"/>
          </p:cNvSpPr>
          <p:nvPr>
            <p:ph type="sldNum" sz="quarter" idx="12"/>
          </p:nvPr>
        </p:nvSpPr>
        <p:spPr/>
        <p:txBody>
          <a:bodyPr/>
          <a:lstStyle/>
          <a:p>
            <a:fld id="{A824DC6F-805D-9F4E-85D8-B977E03A6FE3}" type="slidenum">
              <a:rPr lang="en-US" smtClean="0"/>
              <a:pPr/>
              <a:t>40</a:t>
            </a:fld>
            <a:endParaRPr lang="en-US" dirty="0"/>
          </a:p>
        </p:txBody>
      </p:sp>
    </p:spTree>
    <p:extLst>
      <p:ext uri="{BB962C8B-B14F-4D97-AF65-F5344CB8AC3E}">
        <p14:creationId xmlns:p14="http://schemas.microsoft.com/office/powerpoint/2010/main" val="573454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91" t="23409" r="6091" b="24600"/>
          <a:stretch/>
        </p:blipFill>
        <p:spPr bwMode="auto">
          <a:xfrm>
            <a:off x="1334529" y="1254017"/>
            <a:ext cx="9121942" cy="4438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3581400" y="238125"/>
            <a:ext cx="8610600" cy="981075"/>
          </a:xfrm>
        </p:spPr>
        <p:txBody>
          <a:bodyPr/>
          <a:lstStyle/>
          <a:p>
            <a:pPr algn="ctr"/>
            <a:r>
              <a:rPr lang="en-US" dirty="0"/>
              <a:t>objective</a:t>
            </a:r>
          </a:p>
        </p:txBody>
      </p:sp>
      <p:sp>
        <p:nvSpPr>
          <p:cNvPr id="4" name="TextBox 3"/>
          <p:cNvSpPr txBox="1"/>
          <p:nvPr/>
        </p:nvSpPr>
        <p:spPr>
          <a:xfrm>
            <a:off x="2266732" y="5823269"/>
            <a:ext cx="7257535" cy="400110"/>
          </a:xfrm>
          <a:prstGeom prst="rect">
            <a:avLst/>
          </a:prstGeom>
          <a:noFill/>
        </p:spPr>
        <p:txBody>
          <a:bodyPr wrap="square" rtlCol="0">
            <a:spAutoFit/>
          </a:bodyPr>
          <a:lstStyle/>
          <a:p>
            <a:r>
              <a:rPr lang="en-US" sz="2000" dirty="0"/>
              <a:t>Are  all these ducks ? Generic, </a:t>
            </a:r>
            <a:r>
              <a:rPr lang="en-US" sz="2000" dirty="0" err="1"/>
              <a:t>Biosimilars</a:t>
            </a:r>
            <a:r>
              <a:rPr lang="en-US" sz="2000" dirty="0"/>
              <a:t> other</a:t>
            </a:r>
          </a:p>
        </p:txBody>
      </p:sp>
    </p:spTree>
    <p:extLst>
      <p:ext uri="{BB962C8B-B14F-4D97-AF65-F5344CB8AC3E}">
        <p14:creationId xmlns:p14="http://schemas.microsoft.com/office/powerpoint/2010/main" val="2502649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58096"/>
            <a:ext cx="12192000" cy="5399903"/>
          </a:xfrm>
        </p:spPr>
      </p:pic>
    </p:spTree>
    <p:extLst>
      <p:ext uri="{BB962C8B-B14F-4D97-AF65-F5344CB8AC3E}">
        <p14:creationId xmlns:p14="http://schemas.microsoft.com/office/powerpoint/2010/main" val="344585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sz="half" idx="1"/>
          </p:nvPr>
        </p:nvSpPr>
        <p:spPr/>
        <p:txBody>
          <a:bodyPr/>
          <a:lstStyle/>
          <a:p>
            <a:endParaRPr lang="en-CA" dirty="0"/>
          </a:p>
        </p:txBody>
      </p:sp>
      <p:sp>
        <p:nvSpPr>
          <p:cNvPr id="3" name="Slide Number Placeholder 2"/>
          <p:cNvSpPr>
            <a:spLocks noGrp="1"/>
          </p:cNvSpPr>
          <p:nvPr>
            <p:ph type="sldNum" sz="quarter" idx="12"/>
          </p:nvPr>
        </p:nvSpPr>
        <p:spPr/>
        <p:txBody>
          <a:bodyPr/>
          <a:lstStyle/>
          <a:p>
            <a:fld id="{A824DC6F-805D-9F4E-85D8-B977E03A6FE3}" type="slidenum">
              <a:rPr lang="en-US" smtClean="0"/>
              <a:pPr/>
              <a:t>43</a:t>
            </a:fld>
            <a:endParaRPr lang="en-US" dirty="0"/>
          </a:p>
        </p:txBody>
      </p:sp>
      <p:sp>
        <p:nvSpPr>
          <p:cNvPr id="4" name="Title 1"/>
          <p:cNvSpPr txBox="1">
            <a:spLocks/>
          </p:cNvSpPr>
          <p:nvPr/>
        </p:nvSpPr>
        <p:spPr>
          <a:xfrm>
            <a:off x="1382704" y="368346"/>
            <a:ext cx="10515600" cy="132556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3300" kern="1200">
                <a:solidFill>
                  <a:srgbClr val="EFC137"/>
                </a:solidFill>
                <a:latin typeface="+mj-lt"/>
                <a:ea typeface="+mj-ea"/>
                <a:cs typeface="+mj-cs"/>
              </a:defRPr>
            </a:lvl1pPr>
          </a:lstStyle>
          <a:p>
            <a:pPr algn="ctr"/>
            <a:r>
              <a:rPr lang="en-US" sz="4267" b="1" dirty="0">
                <a:solidFill>
                  <a:schemeClr val="tx1"/>
                </a:solidFill>
              </a:rPr>
              <a:t>Biologic Drug Spending</a:t>
            </a:r>
          </a:p>
        </p:txBody>
      </p:sp>
      <p:sp>
        <p:nvSpPr>
          <p:cNvPr id="5" name="TextBox 4"/>
          <p:cNvSpPr txBox="1"/>
          <p:nvPr/>
        </p:nvSpPr>
        <p:spPr>
          <a:xfrm>
            <a:off x="2487843" y="6381658"/>
            <a:ext cx="2523448" cy="256545"/>
          </a:xfrm>
          <a:prstGeom prst="rect">
            <a:avLst/>
          </a:prstGeom>
          <a:noFill/>
        </p:spPr>
        <p:txBody>
          <a:bodyPr wrap="none" rtlCol="0">
            <a:spAutoFit/>
          </a:bodyPr>
          <a:lstStyle/>
          <a:p>
            <a:pPr defTabSz="457189"/>
            <a:r>
              <a:rPr lang="en-US" sz="1067" baseline="30000" dirty="0">
                <a:solidFill>
                  <a:srgbClr val="3C2034"/>
                </a:solidFill>
              </a:rPr>
              <a:t>3.</a:t>
            </a:r>
            <a:r>
              <a:rPr lang="en-US" sz="1067" dirty="0">
                <a:solidFill>
                  <a:srgbClr val="3C2034"/>
                </a:solidFill>
              </a:rPr>
              <a:t> IMS Canada Data MAT June 2017</a:t>
            </a:r>
            <a:endParaRPr lang="en-CA" sz="1067" dirty="0">
              <a:solidFill>
                <a:srgbClr val="3C2034"/>
              </a:solidFill>
            </a:endParaRPr>
          </a:p>
        </p:txBody>
      </p:sp>
      <p:graphicFrame>
        <p:nvGraphicFramePr>
          <p:cNvPr id="6" name="Chart 5"/>
          <p:cNvGraphicFramePr>
            <a:graphicFrameLocks/>
          </p:cNvGraphicFramePr>
          <p:nvPr>
            <p:extLst>
              <p:ext uri="{D42A27DB-BD31-4B8C-83A1-F6EECF244321}">
                <p14:modId xmlns:p14="http://schemas.microsoft.com/office/powerpoint/2010/main" val="682103860"/>
              </p:ext>
            </p:extLst>
          </p:nvPr>
        </p:nvGraphicFramePr>
        <p:xfrm>
          <a:off x="685800" y="2194559"/>
          <a:ext cx="5334002" cy="3982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20"/>
          <p:cNvGraphicFramePr>
            <a:graphicFrameLocks noGrp="1"/>
          </p:cNvGraphicFramePr>
          <p:nvPr>
            <p:ph sz="half" idx="2"/>
          </p:nvPr>
        </p:nvGraphicFramePr>
        <p:xfrm>
          <a:off x="6172200" y="1826684"/>
          <a:ext cx="5181600" cy="43497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nvGraphicFramePr>
        <p:xfrm>
          <a:off x="7194586" y="3306668"/>
          <a:ext cx="4305229" cy="31271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898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67" b="1" dirty="0"/>
              <a:t>Outline</a:t>
            </a:r>
          </a:p>
        </p:txBody>
      </p:sp>
      <p:sp>
        <p:nvSpPr>
          <p:cNvPr id="4" name="Slide Number Placeholder 3"/>
          <p:cNvSpPr>
            <a:spLocks noGrp="1"/>
          </p:cNvSpPr>
          <p:nvPr>
            <p:ph type="sldNum" sz="quarter" idx="12"/>
          </p:nvPr>
        </p:nvSpPr>
        <p:spPr>
          <a:xfrm>
            <a:off x="10164415" y="6398731"/>
            <a:ext cx="1891748" cy="365125"/>
          </a:xfrm>
        </p:spPr>
        <p:txBody>
          <a:bodyPr/>
          <a:lstStyle/>
          <a:p>
            <a:fld id="{A824DC6F-805D-9F4E-85D8-B977E03A6FE3}" type="slidenum">
              <a:rPr lang="en-US" smtClean="0"/>
              <a:pPr/>
              <a:t>5</a:t>
            </a:fld>
            <a:endParaRPr lang="en-US" dirty="0"/>
          </a:p>
        </p:txBody>
      </p:sp>
      <p:sp>
        <p:nvSpPr>
          <p:cNvPr id="5" name="Content Placeholder 2"/>
          <p:cNvSpPr txBox="1">
            <a:spLocks/>
          </p:cNvSpPr>
          <p:nvPr/>
        </p:nvSpPr>
        <p:spPr>
          <a:xfrm>
            <a:off x="838201" y="1719169"/>
            <a:ext cx="10248900" cy="44894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srgbClr val="3C2034"/>
                </a:solidFill>
              </a:rPr>
              <a:t>Define Biologicals and  </a:t>
            </a:r>
            <a:r>
              <a:rPr lang="en-US" sz="3200" dirty="0" err="1">
                <a:solidFill>
                  <a:srgbClr val="3C2034"/>
                </a:solidFill>
              </a:rPr>
              <a:t>Biosimilars</a:t>
            </a:r>
            <a:endParaRPr lang="en-US" sz="3200" dirty="0">
              <a:solidFill>
                <a:srgbClr val="3C2034"/>
              </a:solidFill>
            </a:endParaRPr>
          </a:p>
          <a:p>
            <a:r>
              <a:rPr lang="en-US" sz="3200" dirty="0">
                <a:solidFill>
                  <a:srgbClr val="3C2034"/>
                </a:solidFill>
              </a:rPr>
              <a:t>Canadian Biological Regulatory Approval Pathways</a:t>
            </a:r>
          </a:p>
          <a:p>
            <a:r>
              <a:rPr lang="en-US" sz="3200" dirty="0">
                <a:solidFill>
                  <a:srgbClr val="3C2034"/>
                </a:solidFill>
              </a:rPr>
              <a:t>Achieving </a:t>
            </a:r>
            <a:r>
              <a:rPr lang="en-US" sz="3200" dirty="0" err="1">
                <a:solidFill>
                  <a:srgbClr val="3C2034"/>
                </a:solidFill>
              </a:rPr>
              <a:t>Biosimilarity</a:t>
            </a:r>
            <a:endParaRPr lang="en-US" sz="3200" dirty="0">
              <a:solidFill>
                <a:srgbClr val="3C2034"/>
              </a:solidFill>
            </a:endParaRPr>
          </a:p>
          <a:p>
            <a:r>
              <a:rPr lang="en-US" sz="3200" dirty="0">
                <a:solidFill>
                  <a:srgbClr val="3C2034"/>
                </a:solidFill>
              </a:rPr>
              <a:t>Confidence in Biosimilars</a:t>
            </a:r>
          </a:p>
          <a:p>
            <a:r>
              <a:rPr lang="en-US" sz="3200" dirty="0" err="1">
                <a:solidFill>
                  <a:srgbClr val="3C2034"/>
                </a:solidFill>
              </a:rPr>
              <a:t>Interchangability</a:t>
            </a:r>
            <a:r>
              <a:rPr lang="en-US" sz="3200" dirty="0">
                <a:solidFill>
                  <a:srgbClr val="3C2034"/>
                </a:solidFill>
              </a:rPr>
              <a:t> and switching</a:t>
            </a:r>
          </a:p>
          <a:p>
            <a:r>
              <a:rPr lang="en-US" sz="3200" dirty="0">
                <a:solidFill>
                  <a:srgbClr val="3C2034"/>
                </a:solidFill>
              </a:rPr>
              <a:t>Naming </a:t>
            </a:r>
          </a:p>
          <a:p>
            <a:r>
              <a:rPr lang="en-US" sz="3200">
                <a:solidFill>
                  <a:srgbClr val="3C2034"/>
                </a:solidFill>
              </a:rPr>
              <a:t>Local environment</a:t>
            </a:r>
            <a:endParaRPr lang="en-US" sz="3200" dirty="0">
              <a:solidFill>
                <a:srgbClr val="3C2034"/>
              </a:solidFill>
            </a:endParaRPr>
          </a:p>
          <a:p>
            <a:r>
              <a:rPr lang="en-US" sz="3200" dirty="0">
                <a:solidFill>
                  <a:srgbClr val="3C2034"/>
                </a:solidFill>
              </a:rPr>
              <a:t>Summary</a:t>
            </a:r>
          </a:p>
        </p:txBody>
      </p:sp>
    </p:spTree>
    <p:extLst>
      <p:ext uri="{BB962C8B-B14F-4D97-AF65-F5344CB8AC3E}">
        <p14:creationId xmlns:p14="http://schemas.microsoft.com/office/powerpoint/2010/main" val="175643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Biologicals </a:t>
            </a:r>
          </a:p>
        </p:txBody>
      </p:sp>
      <p:sp>
        <p:nvSpPr>
          <p:cNvPr id="3" name="Content Placeholder 2"/>
          <p:cNvSpPr>
            <a:spLocks noGrp="1"/>
          </p:cNvSpPr>
          <p:nvPr>
            <p:ph idx="1"/>
          </p:nvPr>
        </p:nvSpPr>
        <p:spPr/>
        <p:txBody>
          <a:bodyPr/>
          <a:lstStyle/>
          <a:p>
            <a:r>
              <a:rPr lang="en-CA" dirty="0"/>
              <a:t>Biologicals are complex protein molecules that are made in a living organism or system as opposed to through a chemical process.</a:t>
            </a:r>
          </a:p>
          <a:p>
            <a:r>
              <a:rPr lang="en-CA" dirty="0"/>
              <a:t>They are much larger and much more complex than most manufactured drugs</a:t>
            </a:r>
          </a:p>
          <a:p>
            <a:r>
              <a:rPr lang="en-CA" dirty="0"/>
              <a:t>As they are grown, they are molecules that are never absolutely identical (although the identical amino acid sequence) and thus cannot be perfectly duplicated ( like no apple on an apple tree will be identical ) </a:t>
            </a:r>
          </a:p>
          <a:p>
            <a:r>
              <a:rPr lang="en-CA" dirty="0"/>
              <a:t>Represent a significant amount of drug spending especially in Oncology</a:t>
            </a:r>
          </a:p>
        </p:txBody>
      </p:sp>
      <p:sp>
        <p:nvSpPr>
          <p:cNvPr id="4" name="Slide Number Placeholder 3"/>
          <p:cNvSpPr>
            <a:spLocks noGrp="1"/>
          </p:cNvSpPr>
          <p:nvPr>
            <p:ph type="sldNum" sz="quarter" idx="12"/>
          </p:nvPr>
        </p:nvSpPr>
        <p:spPr/>
        <p:txBody>
          <a:bodyPr/>
          <a:lstStyle/>
          <a:p>
            <a:fld id="{A824DC6F-805D-9F4E-85D8-B977E03A6FE3}" type="slidenum">
              <a:rPr lang="en-US" smtClean="0"/>
              <a:pPr/>
              <a:t>6</a:t>
            </a:fld>
            <a:endParaRPr lang="en-US" dirty="0"/>
          </a:p>
        </p:txBody>
      </p:sp>
    </p:spTree>
    <p:extLst>
      <p:ext uri="{BB962C8B-B14F-4D97-AF65-F5344CB8AC3E}">
        <p14:creationId xmlns:p14="http://schemas.microsoft.com/office/powerpoint/2010/main" val="235263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531" y="728328"/>
            <a:ext cx="11145632" cy="1255723"/>
          </a:xfrm>
        </p:spPr>
        <p:txBody>
          <a:bodyPr>
            <a:noAutofit/>
          </a:bodyPr>
          <a:lstStyle/>
          <a:p>
            <a:r>
              <a:rPr lang="en-US" sz="3200" dirty="0"/>
              <a:t>Biologics Are Larger and More Complex </a:t>
            </a:r>
            <a:r>
              <a:rPr lang="en-US" sz="3200" baseline="30000" dirty="0"/>
              <a:t>10,11</a:t>
            </a:r>
            <a:r>
              <a:rPr lang="en-US" sz="3200" dirty="0"/>
              <a:t> </a:t>
            </a:r>
            <a:endParaRPr lang="en-US" sz="3200" baseline="30000" dirty="0"/>
          </a:p>
        </p:txBody>
      </p:sp>
      <p:sp>
        <p:nvSpPr>
          <p:cNvPr id="7" name="Slide Number Placeholder 6"/>
          <p:cNvSpPr>
            <a:spLocks noGrp="1"/>
          </p:cNvSpPr>
          <p:nvPr>
            <p:ph type="sldNum" sz="quarter" idx="12"/>
          </p:nvPr>
        </p:nvSpPr>
        <p:spPr>
          <a:xfrm>
            <a:off x="10164415" y="6398731"/>
            <a:ext cx="1891748" cy="365125"/>
          </a:xfrm>
        </p:spPr>
        <p:txBody>
          <a:bodyPr/>
          <a:lstStyle/>
          <a:p>
            <a:fld id="{A824DC6F-805D-9F4E-85D8-B977E03A6FE3}" type="slidenum">
              <a:rPr lang="en-US" smtClean="0"/>
              <a:pPr/>
              <a:t>7</a:t>
            </a:fld>
            <a:endParaRPr lang="en-US" dirty="0"/>
          </a:p>
        </p:txBody>
      </p:sp>
      <p:sp>
        <p:nvSpPr>
          <p:cNvPr id="21" name="TextBox 20"/>
          <p:cNvSpPr txBox="1"/>
          <p:nvPr/>
        </p:nvSpPr>
        <p:spPr>
          <a:xfrm>
            <a:off x="610296" y="6226416"/>
            <a:ext cx="9341425" cy="584968"/>
          </a:xfrm>
          <a:prstGeom prst="rect">
            <a:avLst/>
          </a:prstGeom>
          <a:noFill/>
        </p:spPr>
        <p:txBody>
          <a:bodyPr wrap="square" rtlCol="0">
            <a:spAutoFit/>
          </a:bodyPr>
          <a:lstStyle/>
          <a:p>
            <a:pPr defTabSz="645155" eaLnBrk="0" hangingPunct="0">
              <a:buClr>
                <a:srgbClr val="744AE0"/>
              </a:buClr>
              <a:buSzPct val="110000"/>
            </a:pPr>
            <a:r>
              <a:rPr lang="en-US" sz="1067" baseline="30000" dirty="0">
                <a:solidFill>
                  <a:srgbClr val="3C2034"/>
                </a:solidFill>
                <a:ea typeface="MS PGothic" pitchFamily="34" charset="-128"/>
                <a:cs typeface="Century Gothic Regular" charset="0"/>
              </a:rPr>
              <a:t>10. </a:t>
            </a:r>
            <a:r>
              <a:rPr lang="en-US" sz="1067" dirty="0">
                <a:solidFill>
                  <a:srgbClr val="3C2034"/>
                </a:solidFill>
                <a:ea typeface="MS PGothic" pitchFamily="34" charset="-128"/>
                <a:cs typeface="Century Gothic Regular" charset="0"/>
              </a:rPr>
              <a:t>Haag et Krattiger. The Emergence of Biosimilars: How are they Different from Generics and What are the Implications for Marketing? </a:t>
            </a:r>
            <a:br>
              <a:rPr lang="en-US" sz="1067" dirty="0">
                <a:solidFill>
                  <a:srgbClr val="3C2034"/>
                </a:solidFill>
                <a:ea typeface="MS PGothic" pitchFamily="34" charset="-128"/>
                <a:cs typeface="Century Gothic Regular" charset="0"/>
              </a:rPr>
            </a:br>
            <a:r>
              <a:rPr lang="en-US" sz="1067" dirty="0">
                <a:solidFill>
                  <a:srgbClr val="3C2034"/>
                </a:solidFill>
                <a:ea typeface="MS PGothic" pitchFamily="34" charset="-128"/>
                <a:cs typeface="Century Gothic Regular" charset="0"/>
              </a:rPr>
              <a:t>Presented at: European Pharmaceutical Market Research Association Meeting; June 29, 2011. </a:t>
            </a:r>
            <a:r>
              <a:rPr lang="en-US" sz="1067" baseline="30000" dirty="0">
                <a:solidFill>
                  <a:srgbClr val="3C2034"/>
                </a:solidFill>
                <a:ea typeface="MS PGothic" pitchFamily="34" charset="-128"/>
                <a:cs typeface="Century Gothic Regular" charset="0"/>
              </a:rPr>
              <a:t>11. </a:t>
            </a:r>
            <a:r>
              <a:rPr lang="en-US" sz="1067" dirty="0">
                <a:solidFill>
                  <a:srgbClr val="3C2034"/>
                </a:solidFill>
                <a:ea typeface="MS PGothic" pitchFamily="34" charset="-128"/>
                <a:cs typeface="Century Gothic Regular" charset="0"/>
              </a:rPr>
              <a:t>Schellekens H. Biosimilar therapeutics - what do we need to consider? NDT Plus. 2009; 2(suppl 1) 127-136.</a:t>
            </a:r>
          </a:p>
        </p:txBody>
      </p:sp>
      <p:sp>
        <p:nvSpPr>
          <p:cNvPr id="9" name="Text Placeholder 5"/>
          <p:cNvSpPr txBox="1">
            <a:spLocks/>
          </p:cNvSpPr>
          <p:nvPr/>
        </p:nvSpPr>
        <p:spPr>
          <a:xfrm>
            <a:off x="543448" y="1743879"/>
            <a:ext cx="3053195" cy="557439"/>
          </a:xfrm>
          <a:prstGeom prst="roundRect">
            <a:avLst/>
          </a:prstGeom>
          <a:solidFill>
            <a:srgbClr val="48273F"/>
          </a:solidFill>
          <a:ln>
            <a:noFill/>
          </a:ln>
          <a:scene3d>
            <a:camera prst="orthographicFront"/>
            <a:lightRig rig="threePt" dir="t"/>
          </a:scene3d>
          <a:sp3d>
            <a:bevelT w="152400" h="50800" prst="softRound"/>
          </a:sp3d>
        </p:spPr>
        <p:txBody>
          <a:bodyPr anchor="ctr">
            <a:noAutofit/>
          </a:bodyPr>
          <a:lstStyle>
            <a:lvl1pPr marL="0" indent="0" algn="l" defTabSz="914400" rtl="0" eaLnBrk="1" latinLnBrk="0" hangingPunct="1">
              <a:spcBef>
                <a:spcPct val="20000"/>
              </a:spcBef>
              <a:buFont typeface="Arial" pitchFamily="34" charset="0"/>
              <a:buNone/>
              <a:defRPr sz="2100" b="1" kern="1200">
                <a:solidFill>
                  <a:schemeClr val="tx1"/>
                </a:solidFill>
                <a:latin typeface="+mn-lt"/>
                <a:ea typeface="+mn-ea"/>
                <a:cs typeface="+mn-cs"/>
              </a:defRPr>
            </a:lvl1pPr>
            <a:lvl2pPr marL="0" indent="0" algn="l" defTabSz="914400" rtl="0" eaLnBrk="1" latinLnBrk="0" hangingPunct="1">
              <a:spcBef>
                <a:spcPct val="20000"/>
              </a:spcBef>
              <a:buClr>
                <a:schemeClr val="accent3"/>
              </a:buClr>
              <a:buFont typeface="Arial" pitchFamily="34" charset="0"/>
              <a:buNone/>
              <a:defRPr sz="1800" kern="1200">
                <a:solidFill>
                  <a:schemeClr val="tx1"/>
                </a:solidFill>
                <a:latin typeface="+mn-lt"/>
                <a:ea typeface="+mn-ea"/>
                <a:cs typeface="+mn-cs"/>
              </a:defRPr>
            </a:lvl2pPr>
            <a:lvl3pPr marL="400050" indent="-171450" algn="l" defTabSz="914400" rtl="0" eaLnBrk="1" latinLnBrk="0" hangingPunct="1">
              <a:spcBef>
                <a:spcPct val="20000"/>
              </a:spcBef>
              <a:buClr>
                <a:schemeClr val="accent3"/>
              </a:buClr>
              <a:buSzPct val="115000"/>
              <a:buFont typeface="Arial" pitchFamily="34" charset="0"/>
              <a:buChar char="•"/>
              <a:defRPr sz="1600" kern="1200">
                <a:solidFill>
                  <a:schemeClr val="tx1"/>
                </a:solidFill>
                <a:latin typeface="+mn-lt"/>
                <a:ea typeface="+mn-ea"/>
                <a:cs typeface="+mn-cs"/>
              </a:defRPr>
            </a:lvl3pPr>
            <a:lvl4pPr marL="685800" indent="-169863"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1260475"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70000"/>
              </a:lnSpc>
            </a:pPr>
            <a:r>
              <a:rPr lang="en-US" sz="1867" b="0" dirty="0">
                <a:solidFill>
                  <a:schemeClr val="bg1"/>
                </a:solidFill>
                <a:latin typeface="+mj-lt"/>
                <a:ea typeface="Century Gothic" charset="0"/>
                <a:cs typeface="Century Gothic" charset="0"/>
              </a:rPr>
              <a:t>SMALL MOLECULE</a:t>
            </a:r>
          </a:p>
        </p:txBody>
      </p:sp>
      <p:sp>
        <p:nvSpPr>
          <p:cNvPr id="13" name="Text Placeholder 5"/>
          <p:cNvSpPr txBox="1">
            <a:spLocks/>
          </p:cNvSpPr>
          <p:nvPr/>
        </p:nvSpPr>
        <p:spPr>
          <a:xfrm>
            <a:off x="543448" y="2422822"/>
            <a:ext cx="3053195" cy="401785"/>
          </a:xfrm>
          <a:prstGeom prst="roundRect">
            <a:avLst/>
          </a:prstGeom>
          <a:noFill/>
          <a:ln>
            <a:noFill/>
          </a:ln>
        </p:spPr>
        <p:txBody>
          <a:bodyPr>
            <a:noAutofit/>
          </a:bodyPr>
          <a:lstStyle>
            <a:lvl1pPr marL="0" indent="0" algn="l" defTabSz="914400" rtl="0" eaLnBrk="1" latinLnBrk="0" hangingPunct="1">
              <a:spcBef>
                <a:spcPct val="20000"/>
              </a:spcBef>
              <a:buFont typeface="Arial" pitchFamily="34" charset="0"/>
              <a:buNone/>
              <a:defRPr sz="2100" b="1" kern="1200">
                <a:solidFill>
                  <a:schemeClr val="tx1"/>
                </a:solidFill>
                <a:latin typeface="+mn-lt"/>
                <a:ea typeface="+mn-ea"/>
                <a:cs typeface="+mn-cs"/>
              </a:defRPr>
            </a:lvl1pPr>
            <a:lvl2pPr marL="0" indent="0" algn="l" defTabSz="914400" rtl="0" eaLnBrk="1" latinLnBrk="0" hangingPunct="1">
              <a:spcBef>
                <a:spcPct val="20000"/>
              </a:spcBef>
              <a:buClr>
                <a:schemeClr val="accent3"/>
              </a:buClr>
              <a:buFont typeface="Arial" pitchFamily="34" charset="0"/>
              <a:buNone/>
              <a:defRPr sz="1800" kern="1200">
                <a:solidFill>
                  <a:schemeClr val="tx1"/>
                </a:solidFill>
                <a:latin typeface="+mn-lt"/>
                <a:ea typeface="+mn-ea"/>
                <a:cs typeface="+mn-cs"/>
              </a:defRPr>
            </a:lvl2pPr>
            <a:lvl3pPr marL="400050" indent="-171450" algn="l" defTabSz="914400" rtl="0" eaLnBrk="1" latinLnBrk="0" hangingPunct="1">
              <a:spcBef>
                <a:spcPct val="20000"/>
              </a:spcBef>
              <a:buClr>
                <a:schemeClr val="accent3"/>
              </a:buClr>
              <a:buSzPct val="115000"/>
              <a:buFont typeface="Arial" pitchFamily="34" charset="0"/>
              <a:buChar char="•"/>
              <a:defRPr sz="1600" kern="1200">
                <a:solidFill>
                  <a:schemeClr val="tx1"/>
                </a:solidFill>
                <a:latin typeface="+mn-lt"/>
                <a:ea typeface="+mn-ea"/>
                <a:cs typeface="+mn-cs"/>
              </a:defRPr>
            </a:lvl3pPr>
            <a:lvl4pPr marL="685800" indent="-169863"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1260475"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pPr>
            <a:r>
              <a:rPr lang="en-US" sz="1867" dirty="0">
                <a:solidFill>
                  <a:srgbClr val="48273F"/>
                </a:solidFill>
                <a:latin typeface="+mj-lt"/>
                <a:ea typeface="Century Gothic" charset="0"/>
                <a:cs typeface="Century Gothic" charset="0"/>
              </a:rPr>
              <a:t>Aspirin</a:t>
            </a:r>
          </a:p>
          <a:p>
            <a:pPr algn="ctr">
              <a:lnSpc>
                <a:spcPct val="80000"/>
              </a:lnSpc>
            </a:pPr>
            <a:r>
              <a:rPr lang="en-US" sz="1867" b="0" dirty="0">
                <a:solidFill>
                  <a:srgbClr val="48273F"/>
                </a:solidFill>
                <a:latin typeface="+mj-lt"/>
                <a:ea typeface="Century Gothic" charset="0"/>
                <a:cs typeface="Century Gothic" charset="0"/>
              </a:rPr>
              <a:t>180 Da</a:t>
            </a:r>
          </a:p>
        </p:txBody>
      </p:sp>
      <p:sp>
        <p:nvSpPr>
          <p:cNvPr id="14" name="Text Placeholder 5"/>
          <p:cNvSpPr txBox="1">
            <a:spLocks/>
          </p:cNvSpPr>
          <p:nvPr/>
        </p:nvSpPr>
        <p:spPr>
          <a:xfrm>
            <a:off x="4348696" y="2412520"/>
            <a:ext cx="3231901" cy="569061"/>
          </a:xfrm>
          <a:prstGeom prst="roundRect">
            <a:avLst/>
          </a:prstGeom>
          <a:noFill/>
          <a:ln>
            <a:noFill/>
          </a:ln>
        </p:spPr>
        <p:txBody>
          <a:bodyPr>
            <a:noAutofit/>
          </a:bodyPr>
          <a:lstStyle>
            <a:lvl1pPr marL="0" indent="0" algn="l" defTabSz="914400" rtl="0" eaLnBrk="1" latinLnBrk="0" hangingPunct="1">
              <a:spcBef>
                <a:spcPct val="20000"/>
              </a:spcBef>
              <a:buFont typeface="Arial" pitchFamily="34" charset="0"/>
              <a:buNone/>
              <a:defRPr sz="2100" b="1" kern="1200">
                <a:solidFill>
                  <a:schemeClr val="tx1"/>
                </a:solidFill>
                <a:latin typeface="+mn-lt"/>
                <a:ea typeface="+mn-ea"/>
                <a:cs typeface="+mn-cs"/>
              </a:defRPr>
            </a:lvl1pPr>
            <a:lvl2pPr marL="0" indent="0" algn="l" defTabSz="914400" rtl="0" eaLnBrk="1" latinLnBrk="0" hangingPunct="1">
              <a:spcBef>
                <a:spcPct val="20000"/>
              </a:spcBef>
              <a:buClr>
                <a:schemeClr val="accent3"/>
              </a:buClr>
              <a:buFont typeface="Arial" pitchFamily="34" charset="0"/>
              <a:buNone/>
              <a:defRPr sz="1800" kern="1200">
                <a:solidFill>
                  <a:schemeClr val="tx1"/>
                </a:solidFill>
                <a:latin typeface="+mn-lt"/>
                <a:ea typeface="+mn-ea"/>
                <a:cs typeface="+mn-cs"/>
              </a:defRPr>
            </a:lvl2pPr>
            <a:lvl3pPr marL="400050" indent="-171450" algn="l" defTabSz="914400" rtl="0" eaLnBrk="1" latinLnBrk="0" hangingPunct="1">
              <a:spcBef>
                <a:spcPct val="20000"/>
              </a:spcBef>
              <a:buClr>
                <a:schemeClr val="accent3"/>
              </a:buClr>
              <a:buSzPct val="115000"/>
              <a:buFont typeface="Arial" pitchFamily="34" charset="0"/>
              <a:buChar char="•"/>
              <a:defRPr sz="1600" kern="1200">
                <a:solidFill>
                  <a:schemeClr val="tx1"/>
                </a:solidFill>
                <a:latin typeface="+mn-lt"/>
                <a:ea typeface="+mn-ea"/>
                <a:cs typeface="+mn-cs"/>
              </a:defRPr>
            </a:lvl3pPr>
            <a:lvl4pPr marL="685800" indent="-169863"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1260475"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pPr>
            <a:r>
              <a:rPr lang="en-US" sz="1867" dirty="0">
                <a:solidFill>
                  <a:srgbClr val="48273F"/>
                </a:solidFill>
                <a:latin typeface="+mj-lt"/>
                <a:ea typeface="Century Gothic" charset="0"/>
                <a:cs typeface="Century Gothic" charset="0"/>
              </a:rPr>
              <a:t>Filgrastim</a:t>
            </a:r>
          </a:p>
          <a:p>
            <a:pPr algn="ctr">
              <a:lnSpc>
                <a:spcPct val="80000"/>
              </a:lnSpc>
            </a:pPr>
            <a:r>
              <a:rPr lang="en-US" sz="1867" b="0" dirty="0">
                <a:solidFill>
                  <a:srgbClr val="48273F"/>
                </a:solidFill>
                <a:latin typeface="+mj-lt"/>
                <a:ea typeface="Century Gothic" charset="0"/>
                <a:cs typeface="Century Gothic" charset="0"/>
              </a:rPr>
              <a:t>18,880 Da</a:t>
            </a:r>
          </a:p>
        </p:txBody>
      </p:sp>
      <p:sp>
        <p:nvSpPr>
          <p:cNvPr id="15" name="Text Placeholder 5"/>
          <p:cNvSpPr txBox="1">
            <a:spLocks/>
          </p:cNvSpPr>
          <p:nvPr/>
        </p:nvSpPr>
        <p:spPr>
          <a:xfrm>
            <a:off x="8382001" y="2380784"/>
            <a:ext cx="3200400" cy="664653"/>
          </a:xfrm>
          <a:prstGeom prst="roundRect">
            <a:avLst/>
          </a:prstGeom>
          <a:noFill/>
          <a:ln>
            <a:noFill/>
          </a:ln>
        </p:spPr>
        <p:txBody>
          <a:bodyPr>
            <a:noAutofit/>
          </a:bodyPr>
          <a:lstStyle>
            <a:lvl1pPr marL="0" indent="0" algn="l" defTabSz="914400" rtl="0" eaLnBrk="1" latinLnBrk="0" hangingPunct="1">
              <a:spcBef>
                <a:spcPct val="20000"/>
              </a:spcBef>
              <a:buFont typeface="Arial" pitchFamily="34" charset="0"/>
              <a:buNone/>
              <a:defRPr sz="2100" b="1" kern="1200">
                <a:solidFill>
                  <a:schemeClr val="tx1"/>
                </a:solidFill>
                <a:latin typeface="+mn-lt"/>
                <a:ea typeface="+mn-ea"/>
                <a:cs typeface="+mn-cs"/>
              </a:defRPr>
            </a:lvl1pPr>
            <a:lvl2pPr marL="0" indent="0" algn="l" defTabSz="914400" rtl="0" eaLnBrk="1" latinLnBrk="0" hangingPunct="1">
              <a:spcBef>
                <a:spcPct val="20000"/>
              </a:spcBef>
              <a:buClr>
                <a:schemeClr val="accent3"/>
              </a:buClr>
              <a:buFont typeface="Arial" pitchFamily="34" charset="0"/>
              <a:buNone/>
              <a:defRPr sz="1800" kern="1200">
                <a:solidFill>
                  <a:schemeClr val="tx1"/>
                </a:solidFill>
                <a:latin typeface="+mn-lt"/>
                <a:ea typeface="+mn-ea"/>
                <a:cs typeface="+mn-cs"/>
              </a:defRPr>
            </a:lvl2pPr>
            <a:lvl3pPr marL="400050" indent="-171450" algn="l" defTabSz="914400" rtl="0" eaLnBrk="1" latinLnBrk="0" hangingPunct="1">
              <a:spcBef>
                <a:spcPct val="20000"/>
              </a:spcBef>
              <a:buClr>
                <a:schemeClr val="accent3"/>
              </a:buClr>
              <a:buSzPct val="115000"/>
              <a:buFont typeface="Arial" pitchFamily="34" charset="0"/>
              <a:buChar char="•"/>
              <a:defRPr sz="1600" kern="1200">
                <a:solidFill>
                  <a:schemeClr val="tx1"/>
                </a:solidFill>
                <a:latin typeface="+mn-lt"/>
                <a:ea typeface="+mn-ea"/>
                <a:cs typeface="+mn-cs"/>
              </a:defRPr>
            </a:lvl3pPr>
            <a:lvl4pPr marL="685800" indent="-169863"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1260475"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pPr>
            <a:r>
              <a:rPr lang="en-US" sz="1867" dirty="0">
                <a:solidFill>
                  <a:srgbClr val="48273F"/>
                </a:solidFill>
                <a:latin typeface="+mj-lt"/>
                <a:ea typeface="Century Gothic" charset="0"/>
                <a:cs typeface="Century Gothic" charset="0"/>
              </a:rPr>
              <a:t>Immunoglobulin</a:t>
            </a:r>
          </a:p>
          <a:p>
            <a:pPr algn="ctr">
              <a:lnSpc>
                <a:spcPct val="80000"/>
              </a:lnSpc>
            </a:pPr>
            <a:r>
              <a:rPr lang="en-US" sz="1867" b="0" dirty="0">
                <a:solidFill>
                  <a:srgbClr val="48273F"/>
                </a:solidFill>
                <a:latin typeface="+mj-lt"/>
                <a:ea typeface="Century Gothic" charset="0"/>
                <a:cs typeface="Century Gothic" charset="0"/>
              </a:rPr>
              <a:t>150,000 Da</a:t>
            </a:r>
          </a:p>
        </p:txBody>
      </p:sp>
      <p:sp>
        <p:nvSpPr>
          <p:cNvPr id="16" name="Text Placeholder 5"/>
          <p:cNvSpPr txBox="1">
            <a:spLocks/>
          </p:cNvSpPr>
          <p:nvPr/>
        </p:nvSpPr>
        <p:spPr>
          <a:xfrm rot="16200000">
            <a:off x="2532233" y="3073920"/>
            <a:ext cx="1211283" cy="226797"/>
          </a:xfrm>
          <a:prstGeom prst="roundRect">
            <a:avLst/>
          </a:prstGeom>
          <a:noFill/>
          <a:ln>
            <a:noFill/>
          </a:ln>
        </p:spPr>
        <p:txBody>
          <a:bodyPr>
            <a:noAutofit/>
          </a:bodyPr>
          <a:lstStyle>
            <a:lvl1pPr marL="0" indent="0" algn="l" defTabSz="914400" rtl="0" eaLnBrk="1" latinLnBrk="0" hangingPunct="1">
              <a:spcBef>
                <a:spcPct val="20000"/>
              </a:spcBef>
              <a:buFont typeface="Arial" pitchFamily="34" charset="0"/>
              <a:buNone/>
              <a:defRPr sz="2100" b="1" kern="1200">
                <a:solidFill>
                  <a:schemeClr val="tx1"/>
                </a:solidFill>
                <a:latin typeface="+mn-lt"/>
                <a:ea typeface="+mn-ea"/>
                <a:cs typeface="+mn-cs"/>
              </a:defRPr>
            </a:lvl1pPr>
            <a:lvl2pPr marL="0" indent="0" algn="l" defTabSz="914400" rtl="0" eaLnBrk="1" latinLnBrk="0" hangingPunct="1">
              <a:spcBef>
                <a:spcPct val="20000"/>
              </a:spcBef>
              <a:buClr>
                <a:schemeClr val="accent3"/>
              </a:buClr>
              <a:buFont typeface="Arial" pitchFamily="34" charset="0"/>
              <a:buNone/>
              <a:defRPr sz="1800" kern="1200">
                <a:solidFill>
                  <a:schemeClr val="tx1"/>
                </a:solidFill>
                <a:latin typeface="+mn-lt"/>
                <a:ea typeface="+mn-ea"/>
                <a:cs typeface="+mn-cs"/>
              </a:defRPr>
            </a:lvl2pPr>
            <a:lvl3pPr marL="400050" indent="-171450" algn="l" defTabSz="914400" rtl="0" eaLnBrk="1" latinLnBrk="0" hangingPunct="1">
              <a:spcBef>
                <a:spcPct val="20000"/>
              </a:spcBef>
              <a:buClr>
                <a:schemeClr val="accent3"/>
              </a:buClr>
              <a:buSzPct val="115000"/>
              <a:buFont typeface="Arial" pitchFamily="34" charset="0"/>
              <a:buChar char="•"/>
              <a:defRPr sz="1600" kern="1200">
                <a:solidFill>
                  <a:schemeClr val="tx1"/>
                </a:solidFill>
                <a:latin typeface="+mn-lt"/>
                <a:ea typeface="+mn-ea"/>
                <a:cs typeface="+mn-cs"/>
              </a:defRPr>
            </a:lvl3pPr>
            <a:lvl4pPr marL="685800" indent="-169863"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1260475"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pPr>
            <a:endParaRPr lang="en-US" sz="1400" b="0" dirty="0">
              <a:solidFill>
                <a:srgbClr val="48273F"/>
              </a:solidFill>
              <a:latin typeface="+mj-lt"/>
              <a:cs typeface="ITC Avant Garde Gothic Book"/>
            </a:endParaRPr>
          </a:p>
        </p:txBody>
      </p:sp>
      <p:pic>
        <p:nvPicPr>
          <p:cNvPr id="3" name="Picture 2" descr="Filgras_Transparent.pn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00405" y="3534557"/>
            <a:ext cx="763867" cy="763867"/>
          </a:xfrm>
          <a:prstGeom prst="rect">
            <a:avLst/>
          </a:prstGeom>
        </p:spPr>
      </p:pic>
      <p:sp>
        <p:nvSpPr>
          <p:cNvPr id="18" name="Text Placeholder 5"/>
          <p:cNvSpPr txBox="1">
            <a:spLocks/>
          </p:cNvSpPr>
          <p:nvPr/>
        </p:nvSpPr>
        <p:spPr>
          <a:xfrm>
            <a:off x="543448" y="4568340"/>
            <a:ext cx="3053195" cy="611011"/>
          </a:xfrm>
          <a:prstGeom prst="roundRect">
            <a:avLst/>
          </a:prstGeom>
          <a:noFill/>
          <a:ln>
            <a:noFill/>
          </a:ln>
        </p:spPr>
        <p:txBody>
          <a:bodyPr>
            <a:noAutofit/>
          </a:bodyPr>
          <a:lstStyle>
            <a:lvl1pPr marL="0" indent="0" algn="l" defTabSz="914400" rtl="0" eaLnBrk="1" latinLnBrk="0" hangingPunct="1">
              <a:spcBef>
                <a:spcPct val="20000"/>
              </a:spcBef>
              <a:buFont typeface="Arial" pitchFamily="34" charset="0"/>
              <a:buNone/>
              <a:defRPr sz="2100" b="1" kern="1200">
                <a:solidFill>
                  <a:schemeClr val="tx1"/>
                </a:solidFill>
                <a:latin typeface="+mn-lt"/>
                <a:ea typeface="+mn-ea"/>
                <a:cs typeface="+mn-cs"/>
              </a:defRPr>
            </a:lvl1pPr>
            <a:lvl2pPr marL="0" indent="0" algn="l" defTabSz="914400" rtl="0" eaLnBrk="1" latinLnBrk="0" hangingPunct="1">
              <a:spcBef>
                <a:spcPct val="20000"/>
              </a:spcBef>
              <a:buClr>
                <a:schemeClr val="accent3"/>
              </a:buClr>
              <a:buFont typeface="Arial" pitchFamily="34" charset="0"/>
              <a:buNone/>
              <a:defRPr sz="1800" kern="1200">
                <a:solidFill>
                  <a:schemeClr val="tx1"/>
                </a:solidFill>
                <a:latin typeface="+mn-lt"/>
                <a:ea typeface="+mn-ea"/>
                <a:cs typeface="+mn-cs"/>
              </a:defRPr>
            </a:lvl2pPr>
            <a:lvl3pPr marL="400050" indent="-171450" algn="l" defTabSz="914400" rtl="0" eaLnBrk="1" latinLnBrk="0" hangingPunct="1">
              <a:spcBef>
                <a:spcPct val="20000"/>
              </a:spcBef>
              <a:buClr>
                <a:schemeClr val="accent3"/>
              </a:buClr>
              <a:buSzPct val="115000"/>
              <a:buFont typeface="Arial" pitchFamily="34" charset="0"/>
              <a:buChar char="•"/>
              <a:defRPr sz="1600" kern="1200">
                <a:solidFill>
                  <a:schemeClr val="tx1"/>
                </a:solidFill>
                <a:latin typeface="+mn-lt"/>
                <a:ea typeface="+mn-ea"/>
                <a:cs typeface="+mn-cs"/>
              </a:defRPr>
            </a:lvl3pPr>
            <a:lvl4pPr marL="685800" indent="-169863"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1260475"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pPr>
            <a:r>
              <a:rPr lang="en-US" sz="1867" dirty="0">
                <a:solidFill>
                  <a:srgbClr val="48273F"/>
                </a:solidFill>
                <a:latin typeface="+mj-lt"/>
                <a:ea typeface="Century Gothic" charset="0"/>
                <a:cs typeface="Century Gothic" charset="0"/>
              </a:rPr>
              <a:t>Bike</a:t>
            </a:r>
          </a:p>
          <a:p>
            <a:pPr algn="ctr">
              <a:lnSpc>
                <a:spcPct val="80000"/>
              </a:lnSpc>
            </a:pPr>
            <a:r>
              <a:rPr lang="en-US" sz="1867" b="0" dirty="0">
                <a:solidFill>
                  <a:srgbClr val="48273F"/>
                </a:solidFill>
                <a:latin typeface="+mj-lt"/>
                <a:ea typeface="Century Gothic" charset="0"/>
                <a:cs typeface="Century Gothic" charset="0"/>
              </a:rPr>
              <a:t>~ 20lbs</a:t>
            </a:r>
          </a:p>
        </p:txBody>
      </p:sp>
      <p:sp>
        <p:nvSpPr>
          <p:cNvPr id="19" name="Text Placeholder 5"/>
          <p:cNvSpPr txBox="1">
            <a:spLocks/>
          </p:cNvSpPr>
          <p:nvPr/>
        </p:nvSpPr>
        <p:spPr>
          <a:xfrm>
            <a:off x="4424895" y="4590289"/>
            <a:ext cx="3231900" cy="642075"/>
          </a:xfrm>
          <a:prstGeom prst="roundRect">
            <a:avLst/>
          </a:prstGeom>
          <a:noFill/>
          <a:ln>
            <a:noFill/>
          </a:ln>
        </p:spPr>
        <p:txBody>
          <a:bodyPr>
            <a:noAutofit/>
          </a:bodyPr>
          <a:lstStyle>
            <a:lvl1pPr marL="0" indent="0" algn="l" defTabSz="914400" rtl="0" eaLnBrk="1" latinLnBrk="0" hangingPunct="1">
              <a:spcBef>
                <a:spcPct val="20000"/>
              </a:spcBef>
              <a:buFont typeface="Arial" pitchFamily="34" charset="0"/>
              <a:buNone/>
              <a:defRPr sz="2100" b="1" kern="1200">
                <a:solidFill>
                  <a:schemeClr val="tx1"/>
                </a:solidFill>
                <a:latin typeface="+mn-lt"/>
                <a:ea typeface="+mn-ea"/>
                <a:cs typeface="+mn-cs"/>
              </a:defRPr>
            </a:lvl1pPr>
            <a:lvl2pPr marL="0" indent="0" algn="l" defTabSz="914400" rtl="0" eaLnBrk="1" latinLnBrk="0" hangingPunct="1">
              <a:spcBef>
                <a:spcPct val="20000"/>
              </a:spcBef>
              <a:buClr>
                <a:schemeClr val="accent3"/>
              </a:buClr>
              <a:buFont typeface="Arial" pitchFamily="34" charset="0"/>
              <a:buNone/>
              <a:defRPr sz="1800" kern="1200">
                <a:solidFill>
                  <a:schemeClr val="tx1"/>
                </a:solidFill>
                <a:latin typeface="+mn-lt"/>
                <a:ea typeface="+mn-ea"/>
                <a:cs typeface="+mn-cs"/>
              </a:defRPr>
            </a:lvl2pPr>
            <a:lvl3pPr marL="400050" indent="-171450" algn="l" defTabSz="914400" rtl="0" eaLnBrk="1" latinLnBrk="0" hangingPunct="1">
              <a:spcBef>
                <a:spcPct val="20000"/>
              </a:spcBef>
              <a:buClr>
                <a:schemeClr val="accent3"/>
              </a:buClr>
              <a:buSzPct val="115000"/>
              <a:buFont typeface="Arial" pitchFamily="34" charset="0"/>
              <a:buChar char="•"/>
              <a:defRPr sz="1600" kern="1200">
                <a:solidFill>
                  <a:schemeClr val="tx1"/>
                </a:solidFill>
                <a:latin typeface="+mn-lt"/>
                <a:ea typeface="+mn-ea"/>
                <a:cs typeface="+mn-cs"/>
              </a:defRPr>
            </a:lvl3pPr>
            <a:lvl4pPr marL="685800" indent="-169863"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1260475"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pPr>
            <a:r>
              <a:rPr lang="en-US" sz="1867" dirty="0">
                <a:solidFill>
                  <a:srgbClr val="48273F"/>
                </a:solidFill>
                <a:latin typeface="+mj-lt"/>
                <a:ea typeface="Century Gothic" charset="0"/>
                <a:cs typeface="Century Gothic" charset="0"/>
              </a:rPr>
              <a:t>Car</a:t>
            </a:r>
          </a:p>
          <a:p>
            <a:pPr algn="ctr">
              <a:lnSpc>
                <a:spcPct val="80000"/>
              </a:lnSpc>
            </a:pPr>
            <a:r>
              <a:rPr lang="en-US" sz="1867" b="0" dirty="0">
                <a:solidFill>
                  <a:srgbClr val="48273F"/>
                </a:solidFill>
                <a:latin typeface="+mj-lt"/>
                <a:ea typeface="Century Gothic" charset="0"/>
                <a:cs typeface="Century Gothic" charset="0"/>
              </a:rPr>
              <a:t>~ 3,000lbs</a:t>
            </a:r>
          </a:p>
        </p:txBody>
      </p:sp>
      <p:sp>
        <p:nvSpPr>
          <p:cNvPr id="20" name="Text Placeholder 5"/>
          <p:cNvSpPr txBox="1">
            <a:spLocks/>
          </p:cNvSpPr>
          <p:nvPr/>
        </p:nvSpPr>
        <p:spPr>
          <a:xfrm>
            <a:off x="8214360" y="4564674"/>
            <a:ext cx="3474720" cy="786393"/>
          </a:xfrm>
          <a:prstGeom prst="roundRect">
            <a:avLst/>
          </a:prstGeom>
          <a:noFill/>
          <a:ln>
            <a:noFill/>
          </a:ln>
        </p:spPr>
        <p:txBody>
          <a:bodyPr>
            <a:noAutofit/>
          </a:bodyPr>
          <a:lstStyle>
            <a:lvl1pPr marL="0" indent="0" algn="l" defTabSz="914400" rtl="0" eaLnBrk="1" latinLnBrk="0" hangingPunct="1">
              <a:spcBef>
                <a:spcPct val="20000"/>
              </a:spcBef>
              <a:buFont typeface="Arial" pitchFamily="34" charset="0"/>
              <a:buNone/>
              <a:defRPr sz="2100" b="1" kern="1200">
                <a:solidFill>
                  <a:schemeClr val="tx1"/>
                </a:solidFill>
                <a:latin typeface="+mn-lt"/>
                <a:ea typeface="+mn-ea"/>
                <a:cs typeface="+mn-cs"/>
              </a:defRPr>
            </a:lvl1pPr>
            <a:lvl2pPr marL="0" indent="0" algn="l" defTabSz="914400" rtl="0" eaLnBrk="1" latinLnBrk="0" hangingPunct="1">
              <a:spcBef>
                <a:spcPct val="20000"/>
              </a:spcBef>
              <a:buClr>
                <a:schemeClr val="accent3"/>
              </a:buClr>
              <a:buFont typeface="Arial" pitchFamily="34" charset="0"/>
              <a:buNone/>
              <a:defRPr sz="1800" kern="1200">
                <a:solidFill>
                  <a:schemeClr val="tx1"/>
                </a:solidFill>
                <a:latin typeface="+mn-lt"/>
                <a:ea typeface="+mn-ea"/>
                <a:cs typeface="+mn-cs"/>
              </a:defRPr>
            </a:lvl2pPr>
            <a:lvl3pPr marL="400050" indent="-171450" algn="l" defTabSz="914400" rtl="0" eaLnBrk="1" latinLnBrk="0" hangingPunct="1">
              <a:spcBef>
                <a:spcPct val="20000"/>
              </a:spcBef>
              <a:buClr>
                <a:schemeClr val="accent3"/>
              </a:buClr>
              <a:buSzPct val="115000"/>
              <a:buFont typeface="Arial" pitchFamily="34" charset="0"/>
              <a:buChar char="•"/>
              <a:defRPr sz="1600" kern="1200">
                <a:solidFill>
                  <a:schemeClr val="tx1"/>
                </a:solidFill>
                <a:latin typeface="+mn-lt"/>
                <a:ea typeface="+mn-ea"/>
                <a:cs typeface="+mn-cs"/>
              </a:defRPr>
            </a:lvl3pPr>
            <a:lvl4pPr marL="685800" indent="-169863"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1260475"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pPr>
            <a:r>
              <a:rPr lang="en-US" sz="1867" dirty="0">
                <a:solidFill>
                  <a:srgbClr val="301E2B"/>
                </a:solidFill>
                <a:latin typeface="+mj-lt"/>
                <a:ea typeface="Century Gothic" charset="0"/>
                <a:cs typeface="Century Gothic" charset="0"/>
              </a:rPr>
              <a:t>Business Jet</a:t>
            </a:r>
          </a:p>
          <a:p>
            <a:pPr algn="ctr">
              <a:lnSpc>
                <a:spcPct val="80000"/>
              </a:lnSpc>
            </a:pPr>
            <a:r>
              <a:rPr lang="en-US" sz="1867" b="0" dirty="0">
                <a:solidFill>
                  <a:srgbClr val="301E2B"/>
                </a:solidFill>
                <a:latin typeface="+mj-lt"/>
                <a:ea typeface="Century Gothic" charset="0"/>
                <a:cs typeface="Century Gothic" charset="0"/>
              </a:rPr>
              <a:t>~ 30,000lbs</a:t>
            </a:r>
          </a:p>
        </p:txBody>
      </p:sp>
      <p:sp>
        <p:nvSpPr>
          <p:cNvPr id="22" name="Text Placeholder 5"/>
          <p:cNvSpPr txBox="1">
            <a:spLocks/>
          </p:cNvSpPr>
          <p:nvPr/>
        </p:nvSpPr>
        <p:spPr>
          <a:xfrm>
            <a:off x="4289551" y="1743879"/>
            <a:ext cx="3231900" cy="557439"/>
          </a:xfrm>
          <a:prstGeom prst="roundRect">
            <a:avLst/>
          </a:prstGeom>
          <a:solidFill>
            <a:srgbClr val="48273F"/>
          </a:solidFill>
          <a:ln>
            <a:noFill/>
          </a:ln>
          <a:scene3d>
            <a:camera prst="orthographicFront"/>
            <a:lightRig rig="threePt" dir="t"/>
          </a:scene3d>
          <a:sp3d>
            <a:bevelT w="152400" h="50800" prst="softRound"/>
          </a:sp3d>
        </p:spPr>
        <p:txBody>
          <a:bodyPr anchor="ctr">
            <a:noAutofit/>
          </a:bodyPr>
          <a:lstStyle>
            <a:lvl1pPr marL="0" indent="0" algn="l" defTabSz="914400" rtl="0" eaLnBrk="1" latinLnBrk="0" hangingPunct="1">
              <a:spcBef>
                <a:spcPct val="20000"/>
              </a:spcBef>
              <a:buFont typeface="Arial" pitchFamily="34" charset="0"/>
              <a:buNone/>
              <a:defRPr sz="2100" b="1" kern="1200">
                <a:solidFill>
                  <a:schemeClr val="tx1"/>
                </a:solidFill>
                <a:latin typeface="+mn-lt"/>
                <a:ea typeface="+mn-ea"/>
                <a:cs typeface="+mn-cs"/>
              </a:defRPr>
            </a:lvl1pPr>
            <a:lvl2pPr marL="0" indent="0" algn="l" defTabSz="914400" rtl="0" eaLnBrk="1" latinLnBrk="0" hangingPunct="1">
              <a:spcBef>
                <a:spcPct val="20000"/>
              </a:spcBef>
              <a:buClr>
                <a:schemeClr val="accent3"/>
              </a:buClr>
              <a:buFont typeface="Arial" pitchFamily="34" charset="0"/>
              <a:buNone/>
              <a:defRPr sz="1800" kern="1200">
                <a:solidFill>
                  <a:schemeClr val="tx1"/>
                </a:solidFill>
                <a:latin typeface="+mn-lt"/>
                <a:ea typeface="+mn-ea"/>
                <a:cs typeface="+mn-cs"/>
              </a:defRPr>
            </a:lvl2pPr>
            <a:lvl3pPr marL="400050" indent="-171450" algn="l" defTabSz="914400" rtl="0" eaLnBrk="1" latinLnBrk="0" hangingPunct="1">
              <a:spcBef>
                <a:spcPct val="20000"/>
              </a:spcBef>
              <a:buClr>
                <a:schemeClr val="accent3"/>
              </a:buClr>
              <a:buSzPct val="115000"/>
              <a:buFont typeface="Arial" pitchFamily="34" charset="0"/>
              <a:buChar char="•"/>
              <a:defRPr sz="1600" kern="1200">
                <a:solidFill>
                  <a:schemeClr val="tx1"/>
                </a:solidFill>
                <a:latin typeface="+mn-lt"/>
                <a:ea typeface="+mn-ea"/>
                <a:cs typeface="+mn-cs"/>
              </a:defRPr>
            </a:lvl3pPr>
            <a:lvl4pPr marL="685800" indent="-169863"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1260475"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70000"/>
              </a:lnSpc>
            </a:pPr>
            <a:r>
              <a:rPr lang="en-US" sz="1867" b="0" dirty="0">
                <a:solidFill>
                  <a:schemeClr val="bg1"/>
                </a:solidFill>
                <a:latin typeface="+mj-lt"/>
                <a:ea typeface="Century Gothic" charset="0"/>
                <a:cs typeface="Century Gothic" charset="0"/>
              </a:rPr>
              <a:t>BIOLOGIC</a:t>
            </a:r>
          </a:p>
        </p:txBody>
      </p:sp>
      <p:sp>
        <p:nvSpPr>
          <p:cNvPr id="24" name="Text Placeholder 5"/>
          <p:cNvSpPr txBox="1">
            <a:spLocks/>
          </p:cNvSpPr>
          <p:nvPr/>
        </p:nvSpPr>
        <p:spPr>
          <a:xfrm>
            <a:off x="8214362" y="1743879"/>
            <a:ext cx="3368041" cy="557439"/>
          </a:xfrm>
          <a:prstGeom prst="roundRect">
            <a:avLst/>
          </a:prstGeom>
          <a:solidFill>
            <a:srgbClr val="48273F"/>
          </a:solidFill>
          <a:ln>
            <a:noFill/>
          </a:ln>
          <a:scene3d>
            <a:camera prst="orthographicFront"/>
            <a:lightRig rig="threePt" dir="t"/>
          </a:scene3d>
          <a:sp3d>
            <a:bevelT w="152400" h="50800" prst="softRound"/>
          </a:sp3d>
        </p:spPr>
        <p:txBody>
          <a:bodyPr anchor="ctr">
            <a:noAutofit/>
          </a:bodyPr>
          <a:lstStyle>
            <a:lvl1pPr marL="0" indent="0" algn="l" defTabSz="914400" rtl="0" eaLnBrk="1" latinLnBrk="0" hangingPunct="1">
              <a:spcBef>
                <a:spcPct val="20000"/>
              </a:spcBef>
              <a:buFont typeface="Arial" pitchFamily="34" charset="0"/>
              <a:buNone/>
              <a:defRPr sz="2100" b="1" kern="1200">
                <a:solidFill>
                  <a:schemeClr val="tx1"/>
                </a:solidFill>
                <a:latin typeface="+mn-lt"/>
                <a:ea typeface="+mn-ea"/>
                <a:cs typeface="+mn-cs"/>
              </a:defRPr>
            </a:lvl1pPr>
            <a:lvl2pPr marL="0" indent="0" algn="l" defTabSz="914400" rtl="0" eaLnBrk="1" latinLnBrk="0" hangingPunct="1">
              <a:spcBef>
                <a:spcPct val="20000"/>
              </a:spcBef>
              <a:buClr>
                <a:schemeClr val="accent3"/>
              </a:buClr>
              <a:buFont typeface="Arial" pitchFamily="34" charset="0"/>
              <a:buNone/>
              <a:defRPr sz="1800" kern="1200">
                <a:solidFill>
                  <a:schemeClr val="tx1"/>
                </a:solidFill>
                <a:latin typeface="+mn-lt"/>
                <a:ea typeface="+mn-ea"/>
                <a:cs typeface="+mn-cs"/>
              </a:defRPr>
            </a:lvl2pPr>
            <a:lvl3pPr marL="400050" indent="-171450" algn="l" defTabSz="914400" rtl="0" eaLnBrk="1" latinLnBrk="0" hangingPunct="1">
              <a:spcBef>
                <a:spcPct val="20000"/>
              </a:spcBef>
              <a:buClr>
                <a:schemeClr val="accent3"/>
              </a:buClr>
              <a:buSzPct val="115000"/>
              <a:buFont typeface="Arial" pitchFamily="34" charset="0"/>
              <a:buChar char="•"/>
              <a:defRPr sz="1600" kern="1200">
                <a:solidFill>
                  <a:schemeClr val="tx1"/>
                </a:solidFill>
                <a:latin typeface="+mn-lt"/>
                <a:ea typeface="+mn-ea"/>
                <a:cs typeface="+mn-cs"/>
              </a:defRPr>
            </a:lvl3pPr>
            <a:lvl4pPr marL="685800" indent="-169863"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1260475"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70000"/>
              </a:lnSpc>
            </a:pPr>
            <a:r>
              <a:rPr lang="en-US" sz="1867" b="0" dirty="0">
                <a:solidFill>
                  <a:schemeClr val="bg1"/>
                </a:solidFill>
                <a:latin typeface="+mj-lt"/>
                <a:ea typeface="Century Gothic" charset="0"/>
                <a:cs typeface="Century Gothic" charset="0"/>
              </a:rPr>
              <a:t>HIGHLY COMPLEX BIOLOGIC</a:t>
            </a:r>
          </a:p>
        </p:txBody>
      </p:sp>
      <p:pic>
        <p:nvPicPr>
          <p:cNvPr id="5" name="Picture 4"/>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612195" y="5389696"/>
            <a:ext cx="869684" cy="537317"/>
          </a:xfrm>
          <a:prstGeom prst="rect">
            <a:avLst/>
          </a:prstGeom>
        </p:spPr>
      </p:pic>
      <p:pic>
        <p:nvPicPr>
          <p:cNvPr id="6" name="Picture 5"/>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237677" y="5389695"/>
            <a:ext cx="1571216" cy="576468"/>
          </a:xfrm>
          <a:prstGeom prst="rect">
            <a:avLst/>
          </a:prstGeom>
        </p:spPr>
      </p:pic>
      <p:pic>
        <p:nvPicPr>
          <p:cNvPr id="12" name="Picture 11"/>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20825376">
            <a:off x="9015451" y="5331794"/>
            <a:ext cx="2155268" cy="954865"/>
          </a:xfrm>
          <a:prstGeom prst="rect">
            <a:avLst/>
          </a:prstGeom>
        </p:spPr>
      </p:pic>
      <p:pic>
        <p:nvPicPr>
          <p:cNvPr id="17" name="Picture 16"/>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9251477" y="3245304"/>
            <a:ext cx="1416523" cy="1262385"/>
          </a:xfrm>
          <a:prstGeom prst="rect">
            <a:avLst/>
          </a:prstGeom>
        </p:spPr>
      </p:pic>
      <p:pic>
        <p:nvPicPr>
          <p:cNvPr id="27" name="Picture 26"/>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792838" y="3672847"/>
            <a:ext cx="508404" cy="381303"/>
          </a:xfrm>
          <a:prstGeom prst="rect">
            <a:avLst/>
          </a:prstGeom>
        </p:spPr>
      </p:pic>
    </p:spTree>
    <p:extLst>
      <p:ext uri="{BB962C8B-B14F-4D97-AF65-F5344CB8AC3E}">
        <p14:creationId xmlns:p14="http://schemas.microsoft.com/office/powerpoint/2010/main" val="278420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FCD2-DE09-4B49-A937-8714959564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4B6063-36F0-4FC4-BA7A-FA8F54786D8C}"/>
              </a:ext>
            </a:extLst>
          </p:cNvPr>
          <p:cNvSpPr>
            <a:spLocks noGrp="1"/>
          </p:cNvSpPr>
          <p:nvPr>
            <p:ph idx="1"/>
          </p:nvPr>
        </p:nvSpPr>
        <p:spPr>
          <a:xfrm>
            <a:off x="-4058450" y="4978166"/>
            <a:ext cx="7471782" cy="2941132"/>
          </a:xfrm>
        </p:spPr>
        <p:txBody>
          <a:bodyPr/>
          <a:lstStyle/>
          <a:p>
            <a:endParaRPr lang="en-US" dirty="0"/>
          </a:p>
        </p:txBody>
      </p:sp>
      <p:sp>
        <p:nvSpPr>
          <p:cNvPr id="4" name="Rectangle 1">
            <a:extLst>
              <a:ext uri="{FF2B5EF4-FFF2-40B4-BE49-F238E27FC236}">
                <a16:creationId xmlns:a16="http://schemas.microsoft.com/office/drawing/2014/main" id="{F2B049F2-5708-4247-92C3-0DC4D34EF1FD}"/>
              </a:ext>
            </a:extLst>
          </p:cNvPr>
          <p:cNvSpPr>
            <a:spLocks noChangeArrowheads="1"/>
          </p:cNvSpPr>
          <p:nvPr/>
        </p:nvSpPr>
        <p:spPr bwMode="auto">
          <a:xfrm>
            <a:off x="-4319777" y="-4631500"/>
            <a:ext cx="8418909" cy="1785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Sales of biologic medicines in Canada, 2009 to 2018</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54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Figure description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Note</a:t>
            </a:r>
            <a:r>
              <a:rPr kumimoji="0" lang="en-US" altLang="en-US" sz="1200" b="0" i="0" u="none" strike="noStrike" cap="none" normalizeH="0" baseline="0" dirty="0">
                <a:ln>
                  <a:noFill/>
                </a:ln>
                <a:solidFill>
                  <a:schemeClr val="tx1"/>
                </a:solidFill>
                <a:effectLst/>
                <a:latin typeface="Arial" panose="020B0604020202020204" pitchFamily="34" charset="0"/>
              </a:rPr>
              <a:t>: Includes all prescription biologics and insulin biologics sold in Canada as of 2018.</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 CAGR, compound annual growth rate.</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1" i="0" u="none" strike="noStrike" cap="none" normalizeH="0" baseline="0" dirty="0">
                <a:ln>
                  <a:noFill/>
                </a:ln>
                <a:solidFill>
                  <a:schemeClr val="tx1"/>
                </a:solidFill>
                <a:effectLst/>
                <a:latin typeface="Arial" panose="020B0604020202020204" pitchFamily="34" charset="0"/>
              </a:rPr>
              <a:t>Data source: </a:t>
            </a:r>
            <a:r>
              <a:rPr kumimoji="0" lang="en-US" altLang="en-US" sz="1200" b="0" i="0" u="none" strike="noStrike" cap="none" normalizeH="0" baseline="0" dirty="0">
                <a:ln>
                  <a:noFill/>
                </a:ln>
                <a:solidFill>
                  <a:schemeClr val="tx1"/>
                </a:solidFill>
                <a:effectLst/>
                <a:latin typeface="Arial" panose="020B0604020202020204" pitchFamily="34" charset="0"/>
              </a:rPr>
              <a:t>IQVIA MIDAS</a:t>
            </a:r>
            <a:r>
              <a:rPr kumimoji="0" lang="en-US" altLang="en-US" sz="900" b="0" i="0" u="none" strike="noStrike" cap="none" normalizeH="0" baseline="30000" dirty="0">
                <a:ln>
                  <a:noFill/>
                </a:ln>
                <a:solidFill>
                  <a:schemeClr val="tx1"/>
                </a:solidFill>
                <a:effectLst/>
                <a:latin typeface="Arial" panose="020B0604020202020204" pitchFamily="34" charset="0"/>
              </a:rPr>
              <a:t>®</a:t>
            </a:r>
            <a:r>
              <a:rPr kumimoji="0" lang="en-US" altLang="en-US" sz="1200" b="0" i="0" u="none" strike="noStrike" cap="none" normalizeH="0" baseline="0" dirty="0">
                <a:ln>
                  <a:noFill/>
                </a:ln>
                <a:solidFill>
                  <a:schemeClr val="tx1"/>
                </a:solidFill>
                <a:effectLst/>
                <a:latin typeface="Arial" panose="020B0604020202020204" pitchFamily="34" charset="0"/>
              </a:rPr>
              <a:t> Database, prescription retail and hospital markets, 2018. All rights reserved.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Sales of biologic medicines in Canada, 2009 to 2018">
            <a:extLst>
              <a:ext uri="{FF2B5EF4-FFF2-40B4-BE49-F238E27FC236}">
                <a16:creationId xmlns:a16="http://schemas.microsoft.com/office/drawing/2014/main" id="{3422B83A-EFC5-4E7D-BB4C-781DEAECD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065"/>
            <a:ext cx="12192000" cy="66146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EC1E4A9-D9A3-4A4F-ABE3-C54DA53DF6F6}"/>
              </a:ext>
            </a:extLst>
          </p:cNvPr>
          <p:cNvSpPr/>
          <p:nvPr/>
        </p:nvSpPr>
        <p:spPr>
          <a:xfrm>
            <a:off x="555477" y="5705907"/>
            <a:ext cx="11408636" cy="615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C03594-30CD-47BD-ACF4-FEC907AC92ED}"/>
              </a:ext>
            </a:extLst>
          </p:cNvPr>
          <p:cNvSpPr txBox="1"/>
          <p:nvPr/>
        </p:nvSpPr>
        <p:spPr>
          <a:xfrm>
            <a:off x="2496440" y="5908961"/>
            <a:ext cx="9408920" cy="369332"/>
          </a:xfrm>
          <a:prstGeom prst="rect">
            <a:avLst/>
          </a:prstGeom>
          <a:noFill/>
        </p:spPr>
        <p:txBody>
          <a:bodyPr wrap="square" rtlCol="0">
            <a:spAutoFit/>
          </a:bodyPr>
          <a:lstStyle/>
          <a:p>
            <a:r>
              <a:rPr lang="en-US" dirty="0"/>
              <a:t>Canada is third highest per capita costs with OECD average $135</a:t>
            </a:r>
          </a:p>
        </p:txBody>
      </p:sp>
    </p:spTree>
    <p:extLst>
      <p:ext uri="{BB962C8B-B14F-4D97-AF65-F5344CB8AC3E}">
        <p14:creationId xmlns:p14="http://schemas.microsoft.com/office/powerpoint/2010/main" val="1068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75EB-355A-6409-30C3-3DCB71341105}"/>
              </a:ext>
            </a:extLst>
          </p:cNvPr>
          <p:cNvSpPr>
            <a:spLocks noGrp="1"/>
          </p:cNvSpPr>
          <p:nvPr>
            <p:ph type="title"/>
          </p:nvPr>
        </p:nvSpPr>
        <p:spPr/>
        <p:txBody>
          <a:bodyPr/>
          <a:lstStyle/>
          <a:p>
            <a:pPr algn="ctr"/>
            <a:r>
              <a:rPr lang="en-US" dirty="0"/>
              <a:t>2022-2023</a:t>
            </a:r>
          </a:p>
        </p:txBody>
      </p:sp>
      <p:sp>
        <p:nvSpPr>
          <p:cNvPr id="3" name="Content Placeholder 2">
            <a:extLst>
              <a:ext uri="{FF2B5EF4-FFF2-40B4-BE49-F238E27FC236}">
                <a16:creationId xmlns:a16="http://schemas.microsoft.com/office/drawing/2014/main" id="{41ECBC5D-5D34-E455-E0AF-F6734F82040E}"/>
              </a:ext>
            </a:extLst>
          </p:cNvPr>
          <p:cNvSpPr>
            <a:spLocks noGrp="1"/>
          </p:cNvSpPr>
          <p:nvPr>
            <p:ph idx="1"/>
          </p:nvPr>
        </p:nvSpPr>
        <p:spPr/>
        <p:txBody>
          <a:bodyPr/>
          <a:lstStyle/>
          <a:p>
            <a:r>
              <a:rPr lang="en-US" dirty="0"/>
              <a:t>2022 total pharmaceutical market is now 83.08B and approximately 40% is biologicals</a:t>
            </a:r>
          </a:p>
          <a:p>
            <a:r>
              <a:rPr lang="en-US" dirty="0"/>
              <a:t>The top selling 10 drugs worldwide in 2022 include 7 biologicals of which 2 are checkpoint inhibitors drugs and 2 are COVID -19 vaccines</a:t>
            </a:r>
          </a:p>
        </p:txBody>
      </p:sp>
    </p:spTree>
    <p:extLst>
      <p:ext uri="{BB962C8B-B14F-4D97-AF65-F5344CB8AC3E}">
        <p14:creationId xmlns:p14="http://schemas.microsoft.com/office/powerpoint/2010/main" val="38818128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TYPE" val="Normal"/>
</p:tagLst>
</file>

<file path=ppt/tags/tag2.xml><?xml version="1.0" encoding="utf-8"?>
<p:tagLst xmlns:a="http://schemas.openxmlformats.org/drawingml/2006/main" xmlns:r="http://schemas.openxmlformats.org/officeDocument/2006/relationships" xmlns:p="http://schemas.openxmlformats.org/presentationml/2006/main">
  <p:tag name="UID" val="558659"/>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764</TotalTime>
  <Words>3632</Words>
  <Application>Microsoft Office PowerPoint</Application>
  <PresentationFormat>Widescreen</PresentationFormat>
  <Paragraphs>356</Paragraphs>
  <Slides>43</Slides>
  <Notes>18</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Century Gothic</vt:lpstr>
      <vt:lpstr>Century Gothic Regular</vt:lpstr>
      <vt:lpstr>Wingdings</vt:lpstr>
      <vt:lpstr>Vapor Trail</vt:lpstr>
      <vt:lpstr>Biosimilars </vt:lpstr>
      <vt:lpstr>Disclosures </vt:lpstr>
      <vt:lpstr>Learning Objectives</vt:lpstr>
      <vt:lpstr>PowerPoint Presentation</vt:lpstr>
      <vt:lpstr>Outline</vt:lpstr>
      <vt:lpstr>Biologicals </vt:lpstr>
      <vt:lpstr>Biologics Are Larger and More Complex 10,11 </vt:lpstr>
      <vt:lpstr>PowerPoint Presentation</vt:lpstr>
      <vt:lpstr>2022-2023</vt:lpstr>
      <vt:lpstr>Biosimilars</vt:lpstr>
      <vt:lpstr>Rio Olympics- womans marathon</vt:lpstr>
      <vt:lpstr>Regular drug and a generic drug</vt:lpstr>
      <vt:lpstr>Exceptions </vt:lpstr>
      <vt:lpstr>Problems</vt:lpstr>
      <vt:lpstr>Regulation of Biosimilars14</vt:lpstr>
      <vt:lpstr>Biologics Manufacturing Process24</vt:lpstr>
      <vt:lpstr>High Quality and Consistent Biosimilars Produced</vt:lpstr>
      <vt:lpstr>PowerPoint Presentation</vt:lpstr>
      <vt:lpstr>Similar, same or close enough</vt:lpstr>
      <vt:lpstr>PowerPoint Presentation</vt:lpstr>
      <vt:lpstr>PowerPoint Presentation</vt:lpstr>
      <vt:lpstr>Next steps</vt:lpstr>
      <vt:lpstr>Clinical trial evidence</vt:lpstr>
      <vt:lpstr>Equivalence Studies </vt:lpstr>
      <vt:lpstr>Clinical trials examples </vt:lpstr>
      <vt:lpstr>Are Biosimilars New? </vt:lpstr>
      <vt:lpstr>Necessary for the Approval of Each Indication for a Biosimilar</vt:lpstr>
      <vt:lpstr>Is this enough</vt:lpstr>
      <vt:lpstr>Changes to production processes since licensing?</vt:lpstr>
      <vt:lpstr>Interchangeability</vt:lpstr>
      <vt:lpstr>Safety - Immunogenicity</vt:lpstr>
      <vt:lpstr>Extrapolation</vt:lpstr>
      <vt:lpstr>Switching</vt:lpstr>
      <vt:lpstr>Post-Notice of Compliance (NOC)</vt:lpstr>
      <vt:lpstr>Pharmacovigilance </vt:lpstr>
      <vt:lpstr>Vanessa’s Law</vt:lpstr>
      <vt:lpstr>naming</vt:lpstr>
      <vt:lpstr>Nova Scotia </vt:lpstr>
      <vt:lpstr>What is coming</vt:lpstr>
      <vt:lpstr>Summary</vt:lpstr>
      <vt:lpstr>objective</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Biosimilars</dc:title>
  <dc:creator>Colwell, Bruce</dc:creator>
  <cp:lastModifiedBy>Strang, Schoel</cp:lastModifiedBy>
  <cp:revision>13</cp:revision>
  <dcterms:created xsi:type="dcterms:W3CDTF">2021-10-11T16:30:08Z</dcterms:created>
  <dcterms:modified xsi:type="dcterms:W3CDTF">2024-01-12T15:40:02Z</dcterms:modified>
</cp:coreProperties>
</file>